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 1" panose="020B0604020202020204" charset="0"/>
      <p:regular r:id="rId27"/>
    </p:embeddedFont>
    <p:embeddedFont>
      <p:font typeface="Canva Sans 2" panose="020B0604020202020204" charset="0"/>
      <p:regular r:id="rId28"/>
    </p:embeddedFont>
    <p:embeddedFont>
      <p:font typeface="Canva Sans 2 Bold" panose="020B0604020202020204" charset="0"/>
      <p:regular r:id="rId29"/>
    </p:embeddedFont>
    <p:embeddedFont>
      <p:font typeface="Montserrat Classic" panose="020B0604020202020204" charset="0"/>
      <p:regular r:id="rId30"/>
    </p:embeddedFont>
    <p:embeddedFont>
      <p:font typeface="Montserrat Classic Bold" panose="020B0604020202020204" charset="0"/>
      <p:regular r:id="rId31"/>
    </p:embeddedFont>
    <p:embeddedFont>
      <p:font typeface="Montserrat Heavy" panose="020B0604020202020204" charset="0"/>
      <p:regular r:id="rId32"/>
    </p:embeddedFont>
    <p:embeddedFont>
      <p:font typeface="Montserrat Ultra-Bold" panose="020B0604020202020204" charset="0"/>
      <p:regular r:id="rId33"/>
    </p:embeddedFont>
    <p:embeddedFont>
      <p:font typeface="Open Sans" panose="020B0606030504020204" pitchFamily="34" charset="0"/>
      <p:regular r:id="rId34"/>
    </p:embeddedFont>
    <p:embeddedFont>
      <p:font typeface="Open Sans Bold" panose="020B0806030504020204" charset="0"/>
      <p:regular r:id="rId35"/>
    </p:embeddedFont>
    <p:embeddedFont>
      <p:font typeface="Poppins Heavy" panose="020B0604020202020204" charset="0"/>
      <p:regular r:id="rId36"/>
    </p:embeddedFont>
    <p:embeddedFont>
      <p:font typeface="Poppins Ultra-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1688E-7B8F-49F5-BE1E-ABA2203D2254}" v="3" dt="2023-11-22T04:51:42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61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references not completed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user experience - cost, ease of use</a:t>
            </a:r>
          </a:p>
          <a:p>
            <a:r>
              <a:rPr lang="en-US"/>
              <a:t>functionality - alerts, continuous, app</a:t>
            </a:r>
          </a:p>
          <a:p>
            <a:r>
              <a:rPr lang="en-US"/>
              <a:t>performance - data accurate, battery life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 completed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ease of use?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slide for sensor demonstration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slide for app demonstration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4.svg"/><Relationship Id="rId21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.png"/><Relationship Id="rId16" Type="http://schemas.openxmlformats.org/officeDocument/2006/relationships/image" Target="../media/image48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3.png"/><Relationship Id="rId5" Type="http://schemas.openxmlformats.org/officeDocument/2006/relationships/image" Target="../media/image6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5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2.jpeg"/><Relationship Id="rId18" Type="http://schemas.openxmlformats.org/officeDocument/2006/relationships/image" Target="../media/image5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2.svg"/><Relationship Id="rId17" Type="http://schemas.openxmlformats.org/officeDocument/2006/relationships/image" Target="../media/image55.png"/><Relationship Id="rId2" Type="http://schemas.openxmlformats.org/officeDocument/2006/relationships/video" Target="../media/media2.mp4"/><Relationship Id="rId16" Type="http://schemas.openxmlformats.org/officeDocument/2006/relationships/image" Target="../media/image43.png"/><Relationship Id="rId1" Type="http://schemas.microsoft.com/office/2007/relationships/media" Target="../media/media2.mp4"/><Relationship Id="rId6" Type="http://schemas.openxmlformats.org/officeDocument/2006/relationships/image" Target="../media/image4.svg"/><Relationship Id="rId11" Type="http://schemas.openxmlformats.org/officeDocument/2006/relationships/image" Target="../media/image1.png"/><Relationship Id="rId5" Type="http://schemas.openxmlformats.org/officeDocument/2006/relationships/image" Target="../media/image3.png"/><Relationship Id="rId15" Type="http://schemas.openxmlformats.org/officeDocument/2006/relationships/image" Target="../media/image54.png"/><Relationship Id="rId10" Type="http://schemas.openxmlformats.org/officeDocument/2006/relationships/image" Target="../media/image8.svg"/><Relationship Id="rId19" Type="http://schemas.openxmlformats.org/officeDocument/2006/relationships/image" Target="../media/image5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7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1.svg"/><Relationship Id="rId7" Type="http://schemas.openxmlformats.org/officeDocument/2006/relationships/image" Target="../media/image6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26.png"/><Relationship Id="rId5" Type="http://schemas.openxmlformats.org/officeDocument/2006/relationships/image" Target="../media/image5.png"/><Relationship Id="rId10" Type="http://schemas.openxmlformats.org/officeDocument/2006/relationships/image" Target="../media/image2.svg"/><Relationship Id="rId4" Type="http://schemas.openxmlformats.org/officeDocument/2006/relationships/image" Target="../media/image4.sv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2.png"/><Relationship Id="rId5" Type="http://schemas.openxmlformats.org/officeDocument/2006/relationships/image" Target="../media/image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0790" y="0"/>
            <a:ext cx="212090" cy="5143500"/>
            <a:chOff x="0" y="0"/>
            <a:chExt cx="55859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79807" y="3783330"/>
            <a:ext cx="10805582" cy="136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TEAM FOXTROT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29775" y="5229225"/>
            <a:ext cx="10805582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Classic Bold"/>
              </a:rPr>
              <a:t>SAFEPAWS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923810" y="7144905"/>
            <a:ext cx="448414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 Bold"/>
              </a:rPr>
              <a:t>ECE - Capstone Design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29775" y="6904240"/>
            <a:ext cx="928859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</a:rPr>
              <a:t>FINAL DESIGN REVIEW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500955" y="1866623"/>
            <a:ext cx="2758345" cy="245871"/>
            <a:chOff x="0" y="0"/>
            <a:chExt cx="726478" cy="64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100686" y="3293490"/>
            <a:ext cx="6158614" cy="5086486"/>
          </a:xfrm>
          <a:custGeom>
            <a:avLst/>
            <a:gdLst/>
            <a:ahLst/>
            <a:cxnLst/>
            <a:rect l="l" t="t" r="r" b="b"/>
            <a:pathLst>
              <a:path w="6158614" h="5086486">
                <a:moveTo>
                  <a:pt x="0" y="0"/>
                </a:moveTo>
                <a:lnTo>
                  <a:pt x="6158614" y="0"/>
                </a:lnTo>
                <a:lnTo>
                  <a:pt x="6158614" y="5086486"/>
                </a:lnTo>
                <a:lnTo>
                  <a:pt x="0" y="508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2088998"/>
            <a:ext cx="6448950" cy="52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Arduino Uno REV3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47075" y="2808707"/>
            <a:ext cx="9999083" cy="7276286"/>
            <a:chOff x="0" y="0"/>
            <a:chExt cx="2633503" cy="19163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3503" cy="1916388"/>
            </a:xfrm>
            <a:custGeom>
              <a:avLst/>
              <a:gdLst/>
              <a:ahLst/>
              <a:cxnLst/>
              <a:rect l="l" t="t" r="r" b="b"/>
              <a:pathLst>
                <a:path w="2633503" h="1916388">
                  <a:moveTo>
                    <a:pt x="27099" y="0"/>
                  </a:moveTo>
                  <a:lnTo>
                    <a:pt x="2606404" y="0"/>
                  </a:lnTo>
                  <a:cubicBezTo>
                    <a:pt x="2613591" y="0"/>
                    <a:pt x="2620484" y="2855"/>
                    <a:pt x="2625566" y="7937"/>
                  </a:cubicBezTo>
                  <a:cubicBezTo>
                    <a:pt x="2630648" y="13019"/>
                    <a:pt x="2633503" y="19912"/>
                    <a:pt x="2633503" y="27099"/>
                  </a:cubicBezTo>
                  <a:lnTo>
                    <a:pt x="2633503" y="1889289"/>
                  </a:lnTo>
                  <a:cubicBezTo>
                    <a:pt x="2633503" y="1896476"/>
                    <a:pt x="2630648" y="1903369"/>
                    <a:pt x="2625566" y="1908451"/>
                  </a:cubicBezTo>
                  <a:cubicBezTo>
                    <a:pt x="2620484" y="1913533"/>
                    <a:pt x="2613591" y="1916388"/>
                    <a:pt x="2606404" y="1916388"/>
                  </a:cubicBezTo>
                  <a:lnTo>
                    <a:pt x="27099" y="1916388"/>
                  </a:lnTo>
                  <a:cubicBezTo>
                    <a:pt x="19912" y="1916388"/>
                    <a:pt x="13019" y="1913533"/>
                    <a:pt x="7937" y="1908451"/>
                  </a:cubicBezTo>
                  <a:cubicBezTo>
                    <a:pt x="2855" y="1903369"/>
                    <a:pt x="0" y="1896476"/>
                    <a:pt x="0" y="1889289"/>
                  </a:cubicBezTo>
                  <a:lnTo>
                    <a:pt x="0" y="27099"/>
                  </a:lnTo>
                  <a:cubicBezTo>
                    <a:pt x="0" y="19912"/>
                    <a:pt x="2855" y="13019"/>
                    <a:pt x="7937" y="7937"/>
                  </a:cubicBezTo>
                  <a:cubicBezTo>
                    <a:pt x="13019" y="2855"/>
                    <a:pt x="19912" y="0"/>
                    <a:pt x="27099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633503" cy="1973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14734" y="2907030"/>
            <a:ext cx="9235248" cy="737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u="sng">
                <a:solidFill>
                  <a:srgbClr val="2D262A"/>
                </a:solidFill>
                <a:latin typeface="Montserrat Classic"/>
              </a:rPr>
              <a:t>Advantages:</a:t>
            </a:r>
            <a:r>
              <a:rPr lang="en-US" sz="2799">
                <a:solidFill>
                  <a:srgbClr val="2D262A"/>
                </a:solidFill>
                <a:latin typeface="Montserrat Classic"/>
              </a:rPr>
              <a:t> [3]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Low-power requirement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Support for a wide range of peripherals</a:t>
            </a:r>
          </a:p>
          <a:p>
            <a:pPr marL="1209036" lvl="2" indent="-40301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SD card read/write</a:t>
            </a:r>
          </a:p>
          <a:p>
            <a:pPr marL="1209036" lvl="2" indent="-40301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WiFI/Bluetooth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Digital/analog sensor support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Well-supported software library</a:t>
            </a:r>
          </a:p>
          <a:p>
            <a:pPr marL="1209036" lvl="2" indent="-40301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SD-FATLIB (FAT16/FAT32 file systems)</a:t>
            </a:r>
          </a:p>
          <a:p>
            <a:pPr marL="1209036" lvl="2" indent="-40301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Arduino BLE (Bluetooth),                ConnectionHandler (WiFI)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2D262A"/>
              </a:solidFill>
              <a:latin typeface="Montserrat Classic"/>
            </a:endParaRPr>
          </a:p>
          <a:p>
            <a:pPr>
              <a:lnSpc>
                <a:spcPts val="3919"/>
              </a:lnSpc>
            </a:pPr>
            <a:r>
              <a:rPr lang="en-US" sz="2799" u="sng">
                <a:solidFill>
                  <a:srgbClr val="2D262A"/>
                </a:solidFill>
                <a:latin typeface="Montserrat Classic"/>
              </a:rPr>
              <a:t>Alternatives considered: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Basys Board (HDL-based programming)</a:t>
            </a:r>
          </a:p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Raspberry Pi (Lack of hardware/sensor support)</a:t>
            </a:r>
          </a:p>
          <a:p>
            <a:pPr>
              <a:lnSpc>
                <a:spcPts val="3639"/>
              </a:lnSpc>
            </a:pPr>
            <a:endParaRPr lang="en-US" sz="2799">
              <a:solidFill>
                <a:srgbClr val="2D262A"/>
              </a:solidFill>
              <a:latin typeface="Montserrat Classic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84182" y="1205840"/>
            <a:ext cx="467511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Controller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81075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4564" y="8540116"/>
            <a:ext cx="6244736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 2"/>
              </a:rPr>
              <a:t>Arduino Uno REV3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2371404"/>
            <a:ext cx="2758345" cy="288102"/>
            <a:chOff x="0" y="0"/>
            <a:chExt cx="726478" cy="758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75879"/>
            </a:xfrm>
            <a:custGeom>
              <a:avLst/>
              <a:gdLst/>
              <a:ahLst/>
              <a:cxnLst/>
              <a:rect l="l" t="t" r="r" b="b"/>
              <a:pathLst>
                <a:path w="726478" h="75879">
                  <a:moveTo>
                    <a:pt x="0" y="0"/>
                  </a:moveTo>
                  <a:lnTo>
                    <a:pt x="726478" y="0"/>
                  </a:lnTo>
                  <a:lnTo>
                    <a:pt x="726478" y="75879"/>
                  </a:lnTo>
                  <a:lnTo>
                    <a:pt x="0" y="75879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13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140210"/>
            <a:ext cx="7986088" cy="5241666"/>
            <a:chOff x="0" y="0"/>
            <a:chExt cx="2103332" cy="13805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3332" cy="1380521"/>
            </a:xfrm>
            <a:custGeom>
              <a:avLst/>
              <a:gdLst/>
              <a:ahLst/>
              <a:cxnLst/>
              <a:rect l="l" t="t" r="r" b="b"/>
              <a:pathLst>
                <a:path w="2103332" h="1380521">
                  <a:moveTo>
                    <a:pt x="33930" y="0"/>
                  </a:moveTo>
                  <a:lnTo>
                    <a:pt x="2069402" y="0"/>
                  </a:lnTo>
                  <a:cubicBezTo>
                    <a:pt x="2088141" y="0"/>
                    <a:pt x="2103332" y="15191"/>
                    <a:pt x="2103332" y="33930"/>
                  </a:cubicBezTo>
                  <a:lnTo>
                    <a:pt x="2103332" y="1346591"/>
                  </a:lnTo>
                  <a:cubicBezTo>
                    <a:pt x="2103332" y="1365330"/>
                    <a:pt x="2088141" y="1380521"/>
                    <a:pt x="2069402" y="1380521"/>
                  </a:cubicBezTo>
                  <a:lnTo>
                    <a:pt x="33930" y="1380521"/>
                  </a:lnTo>
                  <a:cubicBezTo>
                    <a:pt x="24931" y="1380521"/>
                    <a:pt x="16301" y="1376946"/>
                    <a:pt x="9938" y="1370583"/>
                  </a:cubicBezTo>
                  <a:cubicBezTo>
                    <a:pt x="3575" y="1364220"/>
                    <a:pt x="0" y="1355590"/>
                    <a:pt x="0" y="1346591"/>
                  </a:cubicBezTo>
                  <a:lnTo>
                    <a:pt x="0" y="33930"/>
                  </a:lnTo>
                  <a:cubicBezTo>
                    <a:pt x="0" y="24931"/>
                    <a:pt x="3575" y="16301"/>
                    <a:pt x="9938" y="9938"/>
                  </a:cubicBezTo>
                  <a:cubicBezTo>
                    <a:pt x="16301" y="3575"/>
                    <a:pt x="24931" y="0"/>
                    <a:pt x="33930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03332" cy="1437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68451" y="4083060"/>
            <a:ext cx="8320517" cy="5241666"/>
            <a:chOff x="0" y="0"/>
            <a:chExt cx="2191412" cy="13805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91412" cy="1380521"/>
            </a:xfrm>
            <a:custGeom>
              <a:avLst/>
              <a:gdLst/>
              <a:ahLst/>
              <a:cxnLst/>
              <a:rect l="l" t="t" r="r" b="b"/>
              <a:pathLst>
                <a:path w="2191412" h="1380521">
                  <a:moveTo>
                    <a:pt x="32566" y="0"/>
                  </a:moveTo>
                  <a:lnTo>
                    <a:pt x="2158846" y="0"/>
                  </a:lnTo>
                  <a:cubicBezTo>
                    <a:pt x="2176832" y="0"/>
                    <a:pt x="2191412" y="14580"/>
                    <a:pt x="2191412" y="32566"/>
                  </a:cubicBezTo>
                  <a:lnTo>
                    <a:pt x="2191412" y="1347955"/>
                  </a:lnTo>
                  <a:cubicBezTo>
                    <a:pt x="2191412" y="1365941"/>
                    <a:pt x="2176832" y="1380521"/>
                    <a:pt x="2158846" y="1380521"/>
                  </a:cubicBezTo>
                  <a:lnTo>
                    <a:pt x="32566" y="1380521"/>
                  </a:lnTo>
                  <a:cubicBezTo>
                    <a:pt x="14580" y="1380521"/>
                    <a:pt x="0" y="1365941"/>
                    <a:pt x="0" y="1347955"/>
                  </a:cubicBezTo>
                  <a:lnTo>
                    <a:pt x="0" y="32566"/>
                  </a:lnTo>
                  <a:cubicBezTo>
                    <a:pt x="0" y="14580"/>
                    <a:pt x="14580" y="0"/>
                    <a:pt x="32566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191412" cy="1437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971935" y="6877333"/>
            <a:ext cx="3042852" cy="2447393"/>
          </a:xfrm>
          <a:custGeom>
            <a:avLst/>
            <a:gdLst/>
            <a:ahLst/>
            <a:cxnLst/>
            <a:rect l="l" t="t" r="r" b="b"/>
            <a:pathLst>
              <a:path w="3042852" h="2447393">
                <a:moveTo>
                  <a:pt x="0" y="0"/>
                </a:moveTo>
                <a:lnTo>
                  <a:pt x="3042853" y="0"/>
                </a:lnTo>
                <a:lnTo>
                  <a:pt x="3042853" y="2447393"/>
                </a:lnTo>
                <a:lnTo>
                  <a:pt x="0" y="2447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707762" y="6612177"/>
            <a:ext cx="2831274" cy="2646123"/>
          </a:xfrm>
          <a:custGeom>
            <a:avLst/>
            <a:gdLst/>
            <a:ahLst/>
            <a:cxnLst/>
            <a:rect l="l" t="t" r="r" b="b"/>
            <a:pathLst>
              <a:path w="2831274" h="2646123">
                <a:moveTo>
                  <a:pt x="0" y="0"/>
                </a:moveTo>
                <a:lnTo>
                  <a:pt x="2831274" y="0"/>
                </a:lnTo>
                <a:lnTo>
                  <a:pt x="2831274" y="2646123"/>
                </a:lnTo>
                <a:lnTo>
                  <a:pt x="0" y="2646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981075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8119" y="1205840"/>
            <a:ext cx="746118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Communications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701173"/>
            <a:ext cx="11870224" cy="52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File Storage &amp; Wireless Connectivity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458982"/>
            <a:ext cx="6448950" cy="49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6"/>
              </a:lnSpc>
            </a:pPr>
            <a:r>
              <a:rPr lang="en-US" sz="3900">
                <a:solidFill>
                  <a:srgbClr val="F9B314"/>
                </a:solidFill>
                <a:latin typeface="Montserrat Heavy"/>
              </a:rPr>
              <a:t>SD Card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74449" y="3458982"/>
            <a:ext cx="6448950" cy="49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6"/>
              </a:lnSpc>
            </a:pPr>
            <a:r>
              <a:rPr lang="en-US" sz="3900">
                <a:solidFill>
                  <a:srgbClr val="F9B314"/>
                </a:solidFill>
                <a:latin typeface="Montserrat Heavy"/>
              </a:rPr>
              <a:t>Bluetooth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68451" y="4308304"/>
            <a:ext cx="832708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DSD TECH HM-10 M Bluetooth 4.0 LE [5]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1416" y="4378207"/>
            <a:ext cx="760065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Zittop SD Card Read/Write Module [4]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1416" y="5204744"/>
            <a:ext cx="6271945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 2"/>
              </a:rPr>
              <a:t>Supports standard SD card sizes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 2"/>
              </a:rPr>
              <a:t>480GB read/write speed support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 2"/>
              </a:rPr>
              <a:t>Allows for SD card removability and hot-swapping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 2"/>
              </a:rPr>
              <a:t>Multi-volt operation                                (3.3V or 5V)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 2"/>
              </a:rPr>
              <a:t>Low power use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74449" y="5204744"/>
            <a:ext cx="5347658" cy="306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 2"/>
              </a:rPr>
              <a:t>Bluetooth 4.0 support</a:t>
            </a:r>
          </a:p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 2"/>
              </a:rPr>
              <a:t>4-wire connectivity</a:t>
            </a:r>
          </a:p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 2"/>
              </a:rPr>
              <a:t>Bluetooth Low Energy (BLE)</a:t>
            </a:r>
          </a:p>
          <a:p>
            <a:pPr marL="626112" lvl="1" indent="-313056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Canva Sans 2"/>
              </a:rPr>
              <a:t>1.0 Mbps data transfer rate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131771"/>
            <a:ext cx="7898595" cy="5241666"/>
            <a:chOff x="0" y="0"/>
            <a:chExt cx="2080289" cy="13805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289" cy="1380521"/>
            </a:xfrm>
            <a:custGeom>
              <a:avLst/>
              <a:gdLst/>
              <a:ahLst/>
              <a:cxnLst/>
              <a:rect l="l" t="t" r="r" b="b"/>
              <a:pathLst>
                <a:path w="2080289" h="1380521">
                  <a:moveTo>
                    <a:pt x="34306" y="0"/>
                  </a:moveTo>
                  <a:lnTo>
                    <a:pt x="2045983" y="0"/>
                  </a:lnTo>
                  <a:cubicBezTo>
                    <a:pt x="2064929" y="0"/>
                    <a:pt x="2080289" y="15359"/>
                    <a:pt x="2080289" y="34306"/>
                  </a:cubicBezTo>
                  <a:lnTo>
                    <a:pt x="2080289" y="1346215"/>
                  </a:lnTo>
                  <a:cubicBezTo>
                    <a:pt x="2080289" y="1365162"/>
                    <a:pt x="2064929" y="1380521"/>
                    <a:pt x="2045983" y="1380521"/>
                  </a:cubicBezTo>
                  <a:lnTo>
                    <a:pt x="34306" y="1380521"/>
                  </a:lnTo>
                  <a:cubicBezTo>
                    <a:pt x="15359" y="1380521"/>
                    <a:pt x="0" y="1365162"/>
                    <a:pt x="0" y="1346215"/>
                  </a:cubicBezTo>
                  <a:lnTo>
                    <a:pt x="0" y="34306"/>
                  </a:lnTo>
                  <a:cubicBezTo>
                    <a:pt x="0" y="15359"/>
                    <a:pt x="15359" y="0"/>
                    <a:pt x="34306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080289" cy="1437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94167" y="4131771"/>
            <a:ext cx="8011554" cy="5241666"/>
            <a:chOff x="0" y="0"/>
            <a:chExt cx="2110039" cy="13805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0039" cy="1380521"/>
            </a:xfrm>
            <a:custGeom>
              <a:avLst/>
              <a:gdLst/>
              <a:ahLst/>
              <a:cxnLst/>
              <a:rect l="l" t="t" r="r" b="b"/>
              <a:pathLst>
                <a:path w="2110039" h="1380521">
                  <a:moveTo>
                    <a:pt x="33822" y="0"/>
                  </a:moveTo>
                  <a:lnTo>
                    <a:pt x="2076217" y="0"/>
                  </a:lnTo>
                  <a:cubicBezTo>
                    <a:pt x="2094896" y="0"/>
                    <a:pt x="2110039" y="15143"/>
                    <a:pt x="2110039" y="33822"/>
                  </a:cubicBezTo>
                  <a:lnTo>
                    <a:pt x="2110039" y="1346699"/>
                  </a:lnTo>
                  <a:cubicBezTo>
                    <a:pt x="2110039" y="1365378"/>
                    <a:pt x="2094896" y="1380521"/>
                    <a:pt x="2076217" y="1380521"/>
                  </a:cubicBezTo>
                  <a:lnTo>
                    <a:pt x="33822" y="1380521"/>
                  </a:lnTo>
                  <a:cubicBezTo>
                    <a:pt x="15143" y="1380521"/>
                    <a:pt x="0" y="1365378"/>
                    <a:pt x="0" y="1346699"/>
                  </a:cubicBezTo>
                  <a:lnTo>
                    <a:pt x="0" y="33822"/>
                  </a:lnTo>
                  <a:cubicBezTo>
                    <a:pt x="0" y="15143"/>
                    <a:pt x="15143" y="0"/>
                    <a:pt x="33822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10039" cy="1437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351253" y="6426632"/>
            <a:ext cx="2443920" cy="2811033"/>
          </a:xfrm>
          <a:custGeom>
            <a:avLst/>
            <a:gdLst/>
            <a:ahLst/>
            <a:cxnLst/>
            <a:rect l="l" t="t" r="r" b="b"/>
            <a:pathLst>
              <a:path w="2443920" h="2811033">
                <a:moveTo>
                  <a:pt x="0" y="0"/>
                </a:moveTo>
                <a:lnTo>
                  <a:pt x="2443920" y="0"/>
                </a:lnTo>
                <a:lnTo>
                  <a:pt x="2443920" y="2811032"/>
                </a:lnTo>
                <a:lnTo>
                  <a:pt x="0" y="2811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356109" y="6522863"/>
            <a:ext cx="3903191" cy="2782342"/>
          </a:xfrm>
          <a:custGeom>
            <a:avLst/>
            <a:gdLst/>
            <a:ahLst/>
            <a:cxnLst/>
            <a:rect l="l" t="t" r="r" b="b"/>
            <a:pathLst>
              <a:path w="3903191" h="2782342">
                <a:moveTo>
                  <a:pt x="0" y="0"/>
                </a:moveTo>
                <a:lnTo>
                  <a:pt x="3903191" y="0"/>
                </a:lnTo>
                <a:lnTo>
                  <a:pt x="3903191" y="2782342"/>
                </a:lnTo>
                <a:lnTo>
                  <a:pt x="0" y="278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66130" y="4475665"/>
            <a:ext cx="7223735" cy="335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2"/>
              </a:lnSpc>
            </a:pPr>
            <a:r>
              <a:rPr lang="en-US" sz="3200">
                <a:solidFill>
                  <a:srgbClr val="2D262A"/>
                </a:solidFill>
                <a:latin typeface="Montserrat Classic Bold"/>
              </a:rPr>
              <a:t>Pulse Sensor  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2D262A"/>
                </a:solidFill>
                <a:latin typeface="Montserrat Classic Bold"/>
              </a:rPr>
              <a:t>(Photoplethysmogram)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D262A"/>
                </a:solidFill>
                <a:latin typeface="Montserrat Classic"/>
              </a:rPr>
              <a:t>PPG utilizes a light-emitting diode to detect changes in blood volume [6]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D262A"/>
                </a:solidFill>
                <a:latin typeface="Montserrat Classic"/>
              </a:rPr>
              <a:t>LED wavelength output                        is 565 nm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D262A"/>
                </a:solidFill>
                <a:latin typeface="Montserrat Classic"/>
              </a:rPr>
              <a:t>Ease of use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81075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84182" y="1205840"/>
            <a:ext cx="467511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Sensors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30274" y="4487701"/>
            <a:ext cx="7209748" cy="41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2"/>
              </a:lnSpc>
            </a:pPr>
            <a:r>
              <a:rPr lang="en-US" sz="3200">
                <a:solidFill>
                  <a:srgbClr val="2D262A"/>
                </a:solidFill>
                <a:latin typeface="Montserrat Classic Bold"/>
              </a:rPr>
              <a:t>DS18B20 </a:t>
            </a:r>
          </a:p>
          <a:p>
            <a:pPr>
              <a:lnSpc>
                <a:spcPts val="3552"/>
              </a:lnSpc>
            </a:pPr>
            <a:r>
              <a:rPr lang="en-US" sz="3200">
                <a:solidFill>
                  <a:srgbClr val="2D262A"/>
                </a:solidFill>
                <a:latin typeface="Montserrat Classic Bold"/>
              </a:rPr>
              <a:t>(Digital Thermometer)</a:t>
            </a:r>
          </a:p>
          <a:p>
            <a:pPr marL="604521" lvl="1" indent="-302261">
              <a:lnSpc>
                <a:spcPts val="3808"/>
              </a:lnSpc>
              <a:buFont typeface="Arial"/>
              <a:buChar char="•"/>
            </a:pPr>
            <a:r>
              <a:rPr lang="en-US" sz="2800">
                <a:solidFill>
                  <a:srgbClr val="2D262A"/>
                </a:solidFill>
                <a:latin typeface="Montserrat Classic"/>
              </a:rPr>
              <a:t>DS18B20 uses one-wire interface feature [7]</a:t>
            </a:r>
          </a:p>
          <a:p>
            <a:pPr marL="604521" lvl="1" indent="-302261">
              <a:lnSpc>
                <a:spcPts val="3808"/>
              </a:lnSpc>
              <a:buFont typeface="Arial"/>
              <a:buChar char="•"/>
            </a:pPr>
            <a:r>
              <a:rPr lang="en-US" sz="2800">
                <a:solidFill>
                  <a:srgbClr val="2D262A"/>
                </a:solidFill>
                <a:latin typeface="Montserrat Classic"/>
              </a:rPr>
              <a:t>Wider temperature                          range versus the                              alternatives</a:t>
            </a:r>
          </a:p>
          <a:p>
            <a:pPr marL="604521" lvl="1" indent="-302261">
              <a:lnSpc>
                <a:spcPts val="3808"/>
              </a:lnSpc>
              <a:buFont typeface="Arial"/>
              <a:buChar char="•"/>
            </a:pPr>
            <a:r>
              <a:rPr lang="en-US" sz="2800">
                <a:solidFill>
                  <a:srgbClr val="2D262A"/>
                </a:solidFill>
                <a:latin typeface="Montserrat Classic"/>
              </a:rPr>
              <a:t>More accurate                            readings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787984"/>
            <a:ext cx="11870224" cy="52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Heartrate and Temperature Monitoring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527737"/>
            <a:ext cx="6959394" cy="49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6"/>
              </a:lnSpc>
            </a:pPr>
            <a:r>
              <a:rPr lang="en-US" sz="3900">
                <a:solidFill>
                  <a:srgbClr val="F9B314"/>
                </a:solidFill>
                <a:latin typeface="Montserrat Heavy"/>
              </a:rPr>
              <a:t>Heartrate Sensor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94167" y="3526743"/>
            <a:ext cx="6448950" cy="49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6"/>
              </a:lnSpc>
            </a:pPr>
            <a:r>
              <a:rPr lang="en-US" sz="3900">
                <a:solidFill>
                  <a:srgbClr val="F9B314"/>
                </a:solidFill>
                <a:latin typeface="Montserrat Heavy"/>
              </a:rPr>
              <a:t>Thermometer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6826928" y="1028700"/>
            <a:ext cx="4634144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81075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84182" y="1205840"/>
            <a:ext cx="467511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Sensors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18160" y="3674639"/>
            <a:ext cx="7221099" cy="5583661"/>
          </a:xfrm>
          <a:custGeom>
            <a:avLst/>
            <a:gdLst/>
            <a:ahLst/>
            <a:cxnLst/>
            <a:rect l="l" t="t" r="r" b="b"/>
            <a:pathLst>
              <a:path w="7221099" h="5583661">
                <a:moveTo>
                  <a:pt x="0" y="0"/>
                </a:moveTo>
                <a:lnTo>
                  <a:pt x="7221099" y="0"/>
                </a:lnTo>
                <a:lnTo>
                  <a:pt x="7221099" y="5583661"/>
                </a:lnTo>
                <a:lnTo>
                  <a:pt x="0" y="55836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3674639"/>
            <a:ext cx="8011554" cy="5241666"/>
            <a:chOff x="0" y="0"/>
            <a:chExt cx="2110039" cy="13805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10039" cy="1380521"/>
            </a:xfrm>
            <a:custGeom>
              <a:avLst/>
              <a:gdLst/>
              <a:ahLst/>
              <a:cxnLst/>
              <a:rect l="l" t="t" r="r" b="b"/>
              <a:pathLst>
                <a:path w="2110039" h="1380521">
                  <a:moveTo>
                    <a:pt x="33822" y="0"/>
                  </a:moveTo>
                  <a:lnTo>
                    <a:pt x="2076217" y="0"/>
                  </a:lnTo>
                  <a:cubicBezTo>
                    <a:pt x="2094896" y="0"/>
                    <a:pt x="2110039" y="15143"/>
                    <a:pt x="2110039" y="33822"/>
                  </a:cubicBezTo>
                  <a:lnTo>
                    <a:pt x="2110039" y="1346699"/>
                  </a:lnTo>
                  <a:cubicBezTo>
                    <a:pt x="2110039" y="1365378"/>
                    <a:pt x="2094896" y="1380521"/>
                    <a:pt x="2076217" y="1380521"/>
                  </a:cubicBezTo>
                  <a:lnTo>
                    <a:pt x="33822" y="1380521"/>
                  </a:lnTo>
                  <a:cubicBezTo>
                    <a:pt x="15143" y="1380521"/>
                    <a:pt x="0" y="1365378"/>
                    <a:pt x="0" y="1346699"/>
                  </a:cubicBezTo>
                  <a:lnTo>
                    <a:pt x="0" y="33822"/>
                  </a:lnTo>
                  <a:cubicBezTo>
                    <a:pt x="0" y="15143"/>
                    <a:pt x="15143" y="0"/>
                    <a:pt x="33822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10039" cy="1437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9912" y="3947115"/>
            <a:ext cx="7454216" cy="464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C1C1C"/>
                </a:solidFill>
                <a:latin typeface="Montserrat Classic Bold"/>
              </a:rPr>
              <a:t>Lithium-Ion (Li-ion) Battery</a:t>
            </a:r>
          </a:p>
          <a:p>
            <a:pPr marL="604947" lvl="1" indent="-302473">
              <a:lnSpc>
                <a:spcPts val="5828"/>
              </a:lnSpc>
              <a:buFont typeface="Arial"/>
              <a:buChar char="•"/>
            </a:pPr>
            <a:r>
              <a:rPr lang="en-US" sz="2801">
                <a:solidFill>
                  <a:srgbClr val="1C1C1C"/>
                </a:solidFill>
                <a:latin typeface="Montserrat Classic"/>
              </a:rPr>
              <a:t>7.4V 2600mAh li-ion battery capacity</a:t>
            </a:r>
          </a:p>
          <a:p>
            <a:pPr marL="604947" lvl="1" indent="-302473">
              <a:lnSpc>
                <a:spcPts val="5828"/>
              </a:lnSpc>
              <a:buFont typeface="Arial"/>
              <a:buChar char="•"/>
            </a:pPr>
            <a:r>
              <a:rPr lang="en-US" sz="2801">
                <a:solidFill>
                  <a:srgbClr val="1C1C1C"/>
                </a:solidFill>
                <a:latin typeface="Montserrat Classic"/>
              </a:rPr>
              <a:t>Arduino steps down usage to 5 volts</a:t>
            </a:r>
          </a:p>
          <a:p>
            <a:pPr marL="604947" lvl="1" indent="-302473">
              <a:lnSpc>
                <a:spcPts val="5828"/>
              </a:lnSpc>
              <a:buFont typeface="Arial"/>
              <a:buChar char="•"/>
            </a:pPr>
            <a:r>
              <a:rPr lang="en-US" sz="2801">
                <a:solidFill>
                  <a:srgbClr val="1C1C1C"/>
                </a:solidFill>
                <a:latin typeface="Montserrat Classic"/>
              </a:rPr>
              <a:t>37 hours of usable battery life         (goal of 24 hours)</a:t>
            </a:r>
          </a:p>
          <a:p>
            <a:pPr marL="604947" lvl="1" indent="-302473">
              <a:lnSpc>
                <a:spcPts val="5828"/>
              </a:lnSpc>
              <a:buFont typeface="Arial"/>
              <a:buChar char="•"/>
            </a:pPr>
            <a:r>
              <a:rPr lang="en-US" sz="2801">
                <a:solidFill>
                  <a:srgbClr val="1C1C1C"/>
                </a:solidFill>
                <a:latin typeface="Montserrat Classic"/>
              </a:rPr>
              <a:t>Removable battery</a:t>
            </a:r>
          </a:p>
          <a:p>
            <a:pPr marL="604947" lvl="1" indent="-302473">
              <a:lnSpc>
                <a:spcPts val="5828"/>
              </a:lnSpc>
              <a:buFont typeface="Arial"/>
              <a:buChar char="•"/>
            </a:pPr>
            <a:r>
              <a:rPr lang="en-US" sz="2801">
                <a:solidFill>
                  <a:srgbClr val="1C1C1C"/>
                </a:solidFill>
                <a:latin typeface="Montserrat Classic"/>
              </a:rPr>
              <a:t>USB rechargeable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500955" y="2371404"/>
            <a:ext cx="2758345" cy="288102"/>
            <a:chOff x="0" y="0"/>
            <a:chExt cx="726478" cy="758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6478" cy="75879"/>
            </a:xfrm>
            <a:custGeom>
              <a:avLst/>
              <a:gdLst/>
              <a:ahLst/>
              <a:cxnLst/>
              <a:rect l="l" t="t" r="r" b="b"/>
              <a:pathLst>
                <a:path w="726478" h="75879">
                  <a:moveTo>
                    <a:pt x="0" y="0"/>
                  </a:moveTo>
                  <a:lnTo>
                    <a:pt x="726478" y="0"/>
                  </a:lnTo>
                  <a:lnTo>
                    <a:pt x="726478" y="75879"/>
                  </a:lnTo>
                  <a:lnTo>
                    <a:pt x="0" y="75879"/>
                  </a:ln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6478" cy="113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981075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8119" y="1205840"/>
            <a:ext cx="746118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Power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764281"/>
            <a:ext cx="11870224" cy="52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Power System &amp; Voltage Regulator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293954" y="4672527"/>
            <a:ext cx="5809039" cy="2904519"/>
          </a:xfrm>
          <a:custGeom>
            <a:avLst/>
            <a:gdLst/>
            <a:ahLst/>
            <a:cxnLst/>
            <a:rect l="l" t="t" r="r" b="b"/>
            <a:pathLst>
              <a:path w="5809039" h="2904519">
                <a:moveTo>
                  <a:pt x="0" y="0"/>
                </a:moveTo>
                <a:lnTo>
                  <a:pt x="5809039" y="0"/>
                </a:lnTo>
                <a:lnTo>
                  <a:pt x="5809039" y="2904520"/>
                </a:lnTo>
                <a:lnTo>
                  <a:pt x="0" y="2904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39429" y="1028700"/>
            <a:ext cx="3341957" cy="6612637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2711" r="-27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386077" y="2645663"/>
            <a:ext cx="3341957" cy="6612637"/>
            <a:chOff x="0" y="0"/>
            <a:chExt cx="2620010" cy="5184140"/>
          </a:xfrm>
        </p:grpSpPr>
        <p:sp>
          <p:nvSpPr>
            <p:cNvPr id="17" name="Freeform 1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2711" r="-27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7291583" y="1429713"/>
            <a:ext cx="2471890" cy="2471890"/>
          </a:xfrm>
          <a:custGeom>
            <a:avLst/>
            <a:gdLst/>
            <a:ahLst/>
            <a:cxnLst/>
            <a:rect l="l" t="t" r="r" b="b"/>
            <a:pathLst>
              <a:path w="2471890" h="2471890">
                <a:moveTo>
                  <a:pt x="0" y="0"/>
                </a:moveTo>
                <a:lnTo>
                  <a:pt x="2471890" y="0"/>
                </a:lnTo>
                <a:lnTo>
                  <a:pt x="2471890" y="2471890"/>
                </a:lnTo>
                <a:lnTo>
                  <a:pt x="0" y="247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9874885" y="4701667"/>
            <a:ext cx="6485048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9874885" y="5824474"/>
            <a:ext cx="6485048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>
            <a:off x="9874885" y="6948424"/>
            <a:ext cx="6485048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9874885" y="8072374"/>
            <a:ext cx="6485048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9902155" y="7381794"/>
            <a:ext cx="712727" cy="518347"/>
          </a:xfrm>
          <a:custGeom>
            <a:avLst/>
            <a:gdLst/>
            <a:ahLst/>
            <a:cxnLst/>
            <a:rect l="l" t="t" r="r" b="b"/>
            <a:pathLst>
              <a:path w="712727" h="518347">
                <a:moveTo>
                  <a:pt x="0" y="0"/>
                </a:moveTo>
                <a:lnTo>
                  <a:pt x="712727" y="0"/>
                </a:lnTo>
                <a:lnTo>
                  <a:pt x="712727" y="518348"/>
                </a:lnTo>
                <a:lnTo>
                  <a:pt x="0" y="518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874885" y="6168260"/>
            <a:ext cx="767267" cy="627764"/>
          </a:xfrm>
          <a:custGeom>
            <a:avLst/>
            <a:gdLst/>
            <a:ahLst/>
            <a:cxnLst/>
            <a:rect l="l" t="t" r="r" b="b"/>
            <a:pathLst>
              <a:path w="767267" h="627764">
                <a:moveTo>
                  <a:pt x="0" y="0"/>
                </a:moveTo>
                <a:lnTo>
                  <a:pt x="767267" y="0"/>
                </a:lnTo>
                <a:lnTo>
                  <a:pt x="767267" y="627764"/>
                </a:lnTo>
                <a:lnTo>
                  <a:pt x="0" y="6277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903036" y="4996749"/>
            <a:ext cx="637419" cy="637419"/>
          </a:xfrm>
          <a:custGeom>
            <a:avLst/>
            <a:gdLst/>
            <a:ahLst/>
            <a:cxnLst/>
            <a:rect l="l" t="t" r="r" b="b"/>
            <a:pathLst>
              <a:path w="637419" h="637419">
                <a:moveTo>
                  <a:pt x="0" y="0"/>
                </a:moveTo>
                <a:lnTo>
                  <a:pt x="637419" y="0"/>
                </a:lnTo>
                <a:lnTo>
                  <a:pt x="637419" y="637419"/>
                </a:lnTo>
                <a:lnTo>
                  <a:pt x="0" y="6374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9920357" y="3812539"/>
            <a:ext cx="602778" cy="736728"/>
          </a:xfrm>
          <a:custGeom>
            <a:avLst/>
            <a:gdLst/>
            <a:ahLst/>
            <a:cxnLst/>
            <a:rect l="l" t="t" r="r" b="b"/>
            <a:pathLst>
              <a:path w="602778" h="736728">
                <a:moveTo>
                  <a:pt x="0" y="0"/>
                </a:moveTo>
                <a:lnTo>
                  <a:pt x="602777" y="0"/>
                </a:lnTo>
                <a:lnTo>
                  <a:pt x="602777" y="736728"/>
                </a:lnTo>
                <a:lnTo>
                  <a:pt x="0" y="7367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9829609" y="2483865"/>
            <a:ext cx="781600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Mobile Application</a:t>
            </a:r>
          </a:p>
        </p:txBody>
      </p:sp>
      <p:sp>
        <p:nvSpPr>
          <p:cNvPr id="36" name="Freeform 36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10892574" y="3963326"/>
            <a:ext cx="468120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Poppins Ultra-Bold"/>
              </a:rPr>
              <a:t>Easy to Use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892574" y="5058283"/>
            <a:ext cx="468120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Poppins Ultra-Bold"/>
              </a:rPr>
              <a:t>Modern Design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892574" y="6238918"/>
            <a:ext cx="607808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Poppins Ultra-Bold"/>
              </a:rPr>
              <a:t>Cross-Platform Compatibility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892574" y="7383793"/>
            <a:ext cx="607808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Poppins Ultra-Bold"/>
              </a:rPr>
              <a:t>Notifies &amp; Alerts the User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5484" y="9362993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/>
          <a:stretch>
            <a:fillRect/>
          </a:stretch>
        </p:blipFill>
        <p:spPr>
          <a:xfrm>
            <a:off x="1541373" y="967997"/>
            <a:ext cx="3808391" cy="7828360"/>
          </a:xfrm>
          <a:prstGeom prst="rect">
            <a:avLst/>
          </a:prstGeom>
          <a:ln w="85725" cap="rnd">
            <a:solidFill>
              <a:srgbClr val="000000"/>
            </a:solidFill>
            <a:prstDash val="solid"/>
          </a:ln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142564" y="5248867"/>
            <a:ext cx="2295572" cy="4542183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4"/>
              <a:stretch>
                <a:fillRect l="-3733" r="-373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139199" y="339994"/>
            <a:ext cx="2295572" cy="4542183"/>
            <a:chOff x="0" y="0"/>
            <a:chExt cx="2620010" cy="5184140"/>
          </a:xfrm>
        </p:grpSpPr>
        <p:sp>
          <p:nvSpPr>
            <p:cNvPr id="18" name="Freeform 1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5"/>
              <a:stretch>
                <a:fillRect l="-3046" r="-304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651472" y="339994"/>
            <a:ext cx="2295572" cy="4542183"/>
            <a:chOff x="0" y="0"/>
            <a:chExt cx="2620010" cy="5184140"/>
          </a:xfrm>
        </p:grpSpPr>
        <p:sp>
          <p:nvSpPr>
            <p:cNvPr id="28" name="Freeform 2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6"/>
              <a:stretch>
                <a:fillRect l="-2711" r="-27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2651472" y="5248867"/>
            <a:ext cx="2295572" cy="4542183"/>
            <a:chOff x="0" y="0"/>
            <a:chExt cx="2620010" cy="5184140"/>
          </a:xfrm>
        </p:grpSpPr>
        <p:sp>
          <p:nvSpPr>
            <p:cNvPr id="38" name="Freeform 3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7"/>
              <a:stretch>
                <a:fillRect l="-2849" r="-284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9895336" y="5226575"/>
            <a:ext cx="2295572" cy="4542183"/>
            <a:chOff x="0" y="0"/>
            <a:chExt cx="2620010" cy="5184140"/>
          </a:xfrm>
        </p:grpSpPr>
        <p:sp>
          <p:nvSpPr>
            <p:cNvPr id="48" name="Freeform 4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8"/>
              <a:stretch>
                <a:fillRect l="-4224" r="-422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9895336" y="339994"/>
            <a:ext cx="2295572" cy="4542183"/>
            <a:chOff x="0" y="0"/>
            <a:chExt cx="2620010" cy="5184140"/>
          </a:xfrm>
        </p:grpSpPr>
        <p:sp>
          <p:nvSpPr>
            <p:cNvPr id="58" name="Freeform 5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9"/>
              <a:stretch>
                <a:fillRect l="-4716" r="-471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525484" y="9362993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851510" y="3004740"/>
            <a:ext cx="8972505" cy="5239146"/>
          </a:xfrm>
          <a:custGeom>
            <a:avLst/>
            <a:gdLst/>
            <a:ahLst/>
            <a:cxnLst/>
            <a:rect l="l" t="t" r="r" b="b"/>
            <a:pathLst>
              <a:path w="8972505" h="5239146">
                <a:moveTo>
                  <a:pt x="0" y="0"/>
                </a:moveTo>
                <a:lnTo>
                  <a:pt x="8972505" y="0"/>
                </a:lnTo>
                <a:lnTo>
                  <a:pt x="8972505" y="5239146"/>
                </a:lnTo>
                <a:lnTo>
                  <a:pt x="0" y="5239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680926" y="4711109"/>
            <a:ext cx="1351775" cy="1351775"/>
          </a:xfrm>
          <a:custGeom>
            <a:avLst/>
            <a:gdLst/>
            <a:ahLst/>
            <a:cxnLst/>
            <a:rect l="l" t="t" r="r" b="b"/>
            <a:pathLst>
              <a:path w="1351775" h="1351775">
                <a:moveTo>
                  <a:pt x="0" y="0"/>
                </a:moveTo>
                <a:lnTo>
                  <a:pt x="1351775" y="0"/>
                </a:lnTo>
                <a:lnTo>
                  <a:pt x="1351775" y="1351775"/>
                </a:lnTo>
                <a:lnTo>
                  <a:pt x="0" y="1351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746709" y="2413635"/>
            <a:ext cx="1437362" cy="1437362"/>
          </a:xfrm>
          <a:custGeom>
            <a:avLst/>
            <a:gdLst/>
            <a:ahLst/>
            <a:cxnLst/>
            <a:rect l="l" t="t" r="r" b="b"/>
            <a:pathLst>
              <a:path w="1437362" h="1437362">
                <a:moveTo>
                  <a:pt x="0" y="0"/>
                </a:moveTo>
                <a:lnTo>
                  <a:pt x="1437362" y="0"/>
                </a:lnTo>
                <a:lnTo>
                  <a:pt x="1437362" y="1437362"/>
                </a:lnTo>
                <a:lnTo>
                  <a:pt x="0" y="1437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956298" y="3141841"/>
            <a:ext cx="7790423" cy="0"/>
          </a:xfrm>
          <a:prstGeom prst="line">
            <a:avLst/>
          </a:prstGeom>
          <a:ln w="38100" cap="flat">
            <a:solidFill>
              <a:srgbClr val="1211C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>
            <a:off x="14125575" y="5334679"/>
            <a:ext cx="3133754" cy="0"/>
          </a:xfrm>
          <a:prstGeom prst="line">
            <a:avLst/>
          </a:prstGeom>
          <a:ln w="38100" cap="flat">
            <a:solidFill>
              <a:srgbClr val="1211C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715517" y="7270972"/>
            <a:ext cx="1368179" cy="1368179"/>
          </a:xfrm>
          <a:custGeom>
            <a:avLst/>
            <a:gdLst/>
            <a:ahLst/>
            <a:cxnLst/>
            <a:rect l="l" t="t" r="r" b="b"/>
            <a:pathLst>
              <a:path w="1368179" h="1368179">
                <a:moveTo>
                  <a:pt x="0" y="0"/>
                </a:moveTo>
                <a:lnTo>
                  <a:pt x="1368179" y="0"/>
                </a:lnTo>
                <a:lnTo>
                  <a:pt x="1368179" y="1368178"/>
                </a:lnTo>
                <a:lnTo>
                  <a:pt x="0" y="1368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952500" y="7870825"/>
            <a:ext cx="11724567" cy="0"/>
          </a:xfrm>
          <a:prstGeom prst="line">
            <a:avLst/>
          </a:prstGeom>
          <a:ln w="38100" cap="flat">
            <a:solidFill>
              <a:srgbClr val="1211C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981075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6375" y="1205840"/>
            <a:ext cx="74529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Upcoming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2466895"/>
            <a:ext cx="514394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Implementation into vest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77701" y="4653959"/>
            <a:ext cx="348159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Removal of LCD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227566"/>
            <a:ext cx="3578051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Subsystems are currently configured loosely; the next step is to integrate them into the vest in such a way to meet our constraints (water resistance, insulation, etc.).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31346" y="5429928"/>
            <a:ext cx="3080011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The LCD is currently installed for testing purposes only. It will not be integrated into the final design, as the required data will be transmitted wirelessly to the mobile app.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213822"/>
            <a:ext cx="371167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App Development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9650" y="7947025"/>
            <a:ext cx="652787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The application software is still being developed with the intention to meet deadline constraints..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40790" y="1512851"/>
            <a:ext cx="144178" cy="3630649"/>
            <a:chOff x="0" y="0"/>
            <a:chExt cx="37973" cy="9562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973" cy="956220"/>
            </a:xfrm>
            <a:custGeom>
              <a:avLst/>
              <a:gdLst/>
              <a:ahLst/>
              <a:cxnLst/>
              <a:rect l="l" t="t" r="r" b="b"/>
              <a:pathLst>
                <a:path w="37973" h="956220">
                  <a:moveTo>
                    <a:pt x="0" y="0"/>
                  </a:moveTo>
                  <a:lnTo>
                    <a:pt x="37973" y="0"/>
                  </a:lnTo>
                  <a:lnTo>
                    <a:pt x="37973" y="956220"/>
                  </a:lnTo>
                  <a:lnTo>
                    <a:pt x="0" y="956220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7973" cy="994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500955" y="1866623"/>
            <a:ext cx="2758345" cy="245871"/>
            <a:chOff x="0" y="0"/>
            <a:chExt cx="726478" cy="64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56350" y="2189549"/>
            <a:ext cx="11572463" cy="647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000000"/>
                </a:solidFill>
                <a:latin typeface="Open Sans Bold"/>
              </a:rPr>
              <a:t>Challenges</a:t>
            </a:r>
          </a:p>
          <a:p>
            <a:pPr marL="718458" lvl="1" indent="-359229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Teamwork</a:t>
            </a:r>
          </a:p>
          <a:p>
            <a:pPr marL="718458" lvl="1" indent="-359229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Design</a:t>
            </a:r>
          </a:p>
          <a:p>
            <a:pPr>
              <a:lnSpc>
                <a:spcPts val="4658"/>
              </a:lnSpc>
            </a:pPr>
            <a:r>
              <a:rPr lang="en-US" sz="3327">
                <a:solidFill>
                  <a:srgbClr val="000000"/>
                </a:solidFill>
                <a:latin typeface="Open Sans Bold"/>
              </a:rPr>
              <a:t>Limitations</a:t>
            </a:r>
          </a:p>
          <a:p>
            <a:pPr marL="718458" lvl="1" indent="-359229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Time</a:t>
            </a:r>
          </a:p>
          <a:p>
            <a:pPr marL="718458" lvl="1" indent="-359229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Money</a:t>
            </a:r>
          </a:p>
          <a:p>
            <a:pPr marL="718458" lvl="1" indent="-359229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Lack of knowledge</a:t>
            </a:r>
          </a:p>
          <a:p>
            <a:pPr>
              <a:lnSpc>
                <a:spcPts val="4658"/>
              </a:lnSpc>
            </a:pPr>
            <a:r>
              <a:rPr lang="en-US" sz="3327">
                <a:solidFill>
                  <a:srgbClr val="000000"/>
                </a:solidFill>
                <a:latin typeface="Open Sans Bold"/>
              </a:rPr>
              <a:t>Lessons Learned</a:t>
            </a:r>
          </a:p>
          <a:p>
            <a:pPr marL="718458" lvl="1" indent="-359229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Coding</a:t>
            </a:r>
          </a:p>
          <a:p>
            <a:pPr marL="718458" lvl="1" indent="-359229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Communication</a:t>
            </a:r>
          </a:p>
          <a:p>
            <a:pPr>
              <a:lnSpc>
                <a:spcPts val="4658"/>
              </a:lnSpc>
            </a:pPr>
            <a:endParaRPr lang="en-US" sz="3327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56350" y="1131419"/>
            <a:ext cx="1084624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Reflections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1866623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0362" y="3831378"/>
            <a:ext cx="3836753" cy="3086942"/>
          </a:xfrm>
          <a:custGeom>
            <a:avLst/>
            <a:gdLst/>
            <a:ahLst/>
            <a:cxnLst/>
            <a:rect l="l" t="t" r="r" b="b"/>
            <a:pathLst>
              <a:path w="3836753" h="3086942">
                <a:moveTo>
                  <a:pt x="0" y="0"/>
                </a:moveTo>
                <a:lnTo>
                  <a:pt x="3836753" y="0"/>
                </a:lnTo>
                <a:lnTo>
                  <a:pt x="3836753" y="3086942"/>
                </a:lnTo>
                <a:lnTo>
                  <a:pt x="0" y="3086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80362" y="3098697"/>
            <a:ext cx="1465363" cy="1465363"/>
          </a:xfrm>
          <a:custGeom>
            <a:avLst/>
            <a:gdLst/>
            <a:ahLst/>
            <a:cxnLst/>
            <a:rect l="l" t="t" r="r" b="b"/>
            <a:pathLst>
              <a:path w="1465363" h="1465363">
                <a:moveTo>
                  <a:pt x="0" y="0"/>
                </a:moveTo>
                <a:lnTo>
                  <a:pt x="1465363" y="0"/>
                </a:lnTo>
                <a:lnTo>
                  <a:pt x="1465363" y="1465363"/>
                </a:lnTo>
                <a:lnTo>
                  <a:pt x="0" y="1465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877640" y="3086100"/>
            <a:ext cx="3399853" cy="4114800"/>
          </a:xfrm>
          <a:custGeom>
            <a:avLst/>
            <a:gdLst/>
            <a:ahLst/>
            <a:cxnLst/>
            <a:rect l="l" t="t" r="r" b="b"/>
            <a:pathLst>
              <a:path w="3399853" h="4114800">
                <a:moveTo>
                  <a:pt x="0" y="0"/>
                </a:moveTo>
                <a:lnTo>
                  <a:pt x="3399853" y="0"/>
                </a:lnTo>
                <a:lnTo>
                  <a:pt x="33998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56350" y="1131419"/>
            <a:ext cx="1084624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6350" y="7351395"/>
            <a:ext cx="5012780" cy="190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Our journey began with the need for more accessible health monitoring for pets.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73091" y="7351395"/>
            <a:ext cx="5808951" cy="190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SafePaws is a convenient, continuous tool that allows the user to remote monitor their four-legged companion.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54313" y="1924047"/>
            <a:ext cx="13363697" cy="1814434"/>
            <a:chOff x="0" y="0"/>
            <a:chExt cx="299322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93224" cy="406400"/>
            </a:xfrm>
            <a:custGeom>
              <a:avLst/>
              <a:gdLst/>
              <a:ahLst/>
              <a:cxnLst/>
              <a:rect l="l" t="t" r="r" b="b"/>
              <a:pathLst>
                <a:path w="2993224" h="406400">
                  <a:moveTo>
                    <a:pt x="2790024" y="0"/>
                  </a:moveTo>
                  <a:cubicBezTo>
                    <a:pt x="2902249" y="0"/>
                    <a:pt x="2993224" y="90976"/>
                    <a:pt x="2993224" y="203200"/>
                  </a:cubicBezTo>
                  <a:cubicBezTo>
                    <a:pt x="2993224" y="315424"/>
                    <a:pt x="2902249" y="406400"/>
                    <a:pt x="27900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11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99322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1569" y="1924047"/>
            <a:ext cx="12626441" cy="1814434"/>
            <a:chOff x="0" y="0"/>
            <a:chExt cx="2828092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28092" cy="406400"/>
            </a:xfrm>
            <a:custGeom>
              <a:avLst/>
              <a:gdLst/>
              <a:ahLst/>
              <a:cxnLst/>
              <a:rect l="l" t="t" r="r" b="b"/>
              <a:pathLst>
                <a:path w="2828092" h="406400">
                  <a:moveTo>
                    <a:pt x="2624892" y="0"/>
                  </a:moveTo>
                  <a:cubicBezTo>
                    <a:pt x="2737117" y="0"/>
                    <a:pt x="2828092" y="90976"/>
                    <a:pt x="2828092" y="203200"/>
                  </a:cubicBezTo>
                  <a:cubicBezTo>
                    <a:pt x="2828092" y="315424"/>
                    <a:pt x="2737117" y="406400"/>
                    <a:pt x="262489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82809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97889" y="2212723"/>
            <a:ext cx="7679602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FFFFFF"/>
                </a:solidFill>
                <a:latin typeface="Montserrat Classic Bold"/>
              </a:rPr>
              <a:t>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4594" y="4265956"/>
            <a:ext cx="4015571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Introduction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2812097" y="476626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414594" y="5370856"/>
            <a:ext cx="6068894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Competitive Advantages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812097" y="587116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414594" y="6475756"/>
            <a:ext cx="5390196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Subsystems Approach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12097" y="697606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507653" y="4327618"/>
            <a:ext cx="4015571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User’s Journey</a:t>
            </a:r>
          </a:p>
        </p:txBody>
      </p:sp>
      <p:sp>
        <p:nvSpPr>
          <p:cNvPr id="20" name="Freeform 20"/>
          <p:cNvSpPr/>
          <p:nvPr/>
        </p:nvSpPr>
        <p:spPr>
          <a:xfrm>
            <a:off x="9905157" y="4827931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507653" y="5432518"/>
            <a:ext cx="4015571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Design Overview</a:t>
            </a:r>
          </a:p>
        </p:txBody>
      </p:sp>
      <p:sp>
        <p:nvSpPr>
          <p:cNvPr id="22" name="Freeform 22"/>
          <p:cNvSpPr/>
          <p:nvPr/>
        </p:nvSpPr>
        <p:spPr>
          <a:xfrm>
            <a:off x="9905157" y="5932831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812097" y="8083643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507906" y="6537418"/>
            <a:ext cx="5852067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Upcoming Plans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07082" y="7645493"/>
            <a:ext cx="4015571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26" name="Freeform 26"/>
          <p:cNvSpPr/>
          <p:nvPr/>
        </p:nvSpPr>
        <p:spPr>
          <a:xfrm>
            <a:off x="9905157" y="7037731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905157" y="8145305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414594" y="7645493"/>
            <a:ext cx="4363857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Reflection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863850"/>
            <a:ext cx="15875092" cy="662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2D262A"/>
                </a:solidFill>
                <a:latin typeface="Montserrat Classic"/>
              </a:rPr>
              <a:t>[1] “Dog Leg Wraps, Braces, &amp; Carpal Support | Hygroma Treatment Solutions,” dogleggs.com. https://www.dogleggs.com/ (accessed Sep. 01, 2023).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2D262A"/>
              </a:solidFill>
              <a:latin typeface="Montserrat Classic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2D262A"/>
                </a:solidFill>
                <a:latin typeface="Montserrat Classic"/>
              </a:rPr>
              <a:t>{2] “How it works - PetPace,” PetPace.com, https://petpace.com/how-it-works/ (accessed Sep. 01, 2023).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2D262A"/>
              </a:solidFill>
              <a:latin typeface="Montserrat Classic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2D262A"/>
                </a:solidFill>
                <a:latin typeface="Montserrat Classic"/>
              </a:rPr>
              <a:t>[3] “Arduino Uno R3 Specification Sheet.” Arduino Documentation. https://docs.arduino.cc/hardware/uno-rev3 (accessed Oct. 20, 2023).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2D262A"/>
              </a:solidFill>
              <a:latin typeface="Montserrat Classic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2D262A"/>
                </a:solidFill>
                <a:latin typeface="Montserrat Classic"/>
              </a:rPr>
              <a:t>[4] “Zittop SD Card Reader/Writer for Arduino,” Amazon. https://www.amazon.com/Virtuabotix-Reader-Writer-Arduino-Microcontrollers/dp/B0089SYU9C (accessed Nov. 8, 2023).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2D262A"/>
              </a:solidFill>
              <a:latin typeface="Montserrat Classic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2D262A"/>
                </a:solidFill>
                <a:latin typeface="Montserrat Classic"/>
              </a:rPr>
              <a:t>[5] “DSD Tech HM-10 for Arduino,” Amazon. https://www.amazon.com/DSD-TECH-HM-10-Bluetooth-Compatible (accessed Nov. 8, 2023). 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2D262A"/>
              </a:solidFill>
              <a:latin typeface="Montserrat Classic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2D262A"/>
                </a:solidFill>
                <a:latin typeface="Montserrat Classic"/>
              </a:rPr>
              <a:t>[6] “Waterproof 1-Wire DS18B20 Digital Temperature Sensor,” Adafruit.com.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2D262A"/>
                </a:solidFill>
                <a:latin typeface="Montserrat Classic"/>
              </a:rPr>
              <a:t>https://www.adafruit.com/product/381?gclid=CjwKCAjws9ipBhB1EiwAccEi1I_Cpjkz6gxzXgaTveIUXc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2D262A"/>
                </a:solidFill>
                <a:latin typeface="Montserrat Classic"/>
              </a:rPr>
              <a:t>OG1HRZNsbkSlXBfyg8ZbmgEaWvQ2WrZRoCuzIQAvD_BwE (accessed Nov 8, 2023).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06375" y="1205840"/>
            <a:ext cx="745292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066024" y="1496180"/>
            <a:ext cx="3009711" cy="6019422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 rot="-30000">
              <a:off x="-21440" y="-7526"/>
              <a:ext cx="3217880" cy="6365052"/>
            </a:xfrm>
            <a:custGeom>
              <a:avLst/>
              <a:gdLst/>
              <a:ahLst/>
              <a:cxnLst/>
              <a:rect l="l" t="t" r="r" b="b"/>
              <a:pathLst>
                <a:path w="3217880" h="6365052">
                  <a:moveTo>
                    <a:pt x="1581233" y="6357405"/>
                  </a:moveTo>
                  <a:lnTo>
                    <a:pt x="1581233" y="6357405"/>
                  </a:lnTo>
                  <a:cubicBezTo>
                    <a:pt x="704967" y="6349758"/>
                    <a:pt x="0" y="5632379"/>
                    <a:pt x="7647" y="4756112"/>
                  </a:cubicBezTo>
                  <a:lnTo>
                    <a:pt x="35354" y="1581233"/>
                  </a:lnTo>
                  <a:cubicBezTo>
                    <a:pt x="43001" y="704966"/>
                    <a:pt x="760380" y="0"/>
                    <a:pt x="1636647" y="7647"/>
                  </a:cubicBezTo>
                  <a:lnTo>
                    <a:pt x="1636647" y="7647"/>
                  </a:lnTo>
                  <a:cubicBezTo>
                    <a:pt x="2512913" y="15294"/>
                    <a:pt x="3217880" y="732673"/>
                    <a:pt x="3210233" y="1608940"/>
                  </a:cubicBezTo>
                  <a:lnTo>
                    <a:pt x="3182526" y="4783819"/>
                  </a:lnTo>
                  <a:cubicBezTo>
                    <a:pt x="3174879" y="5660086"/>
                    <a:pt x="2457500" y="6365052"/>
                    <a:pt x="1581233" y="6357405"/>
                  </a:cubicBezTo>
                  <a:close/>
                </a:path>
              </a:pathLst>
            </a:custGeom>
            <a:blipFill>
              <a:blip r:embed="rId10"/>
              <a:stretch>
                <a:fillRect l="-40895" t="-15412" r="-32252" b="-4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897453" y="1498318"/>
            <a:ext cx="3009711" cy="6019422"/>
            <a:chOff x="0" y="0"/>
            <a:chExt cx="3175000" cy="6350000"/>
          </a:xfrm>
        </p:grpSpPr>
        <p:sp>
          <p:nvSpPr>
            <p:cNvPr id="9" name="Freeform 9"/>
            <p:cNvSpPr/>
            <p:nvPr/>
          </p:nvSpPr>
          <p:spPr>
            <a:xfrm rot="-60000">
              <a:off x="-42757" y="-14810"/>
              <a:ext cx="3260515" cy="6379620"/>
            </a:xfrm>
            <a:custGeom>
              <a:avLst/>
              <a:gdLst/>
              <a:ahLst/>
              <a:cxnLst/>
              <a:rect l="l" t="t" r="r" b="b"/>
              <a:pathLst>
                <a:path w="3260515" h="6379620">
                  <a:moveTo>
                    <a:pt x="1574846" y="6364326"/>
                  </a:moveTo>
                  <a:lnTo>
                    <a:pt x="1574846" y="6364326"/>
                  </a:lnTo>
                  <a:cubicBezTo>
                    <a:pt x="698679" y="6349033"/>
                    <a:pt x="0" y="5625529"/>
                    <a:pt x="15293" y="4749363"/>
                  </a:cubicBezTo>
                  <a:lnTo>
                    <a:pt x="70704" y="1574846"/>
                  </a:lnTo>
                  <a:cubicBezTo>
                    <a:pt x="85998" y="698680"/>
                    <a:pt x="809502" y="0"/>
                    <a:pt x="1685668" y="15294"/>
                  </a:cubicBezTo>
                  <a:lnTo>
                    <a:pt x="1685668" y="15294"/>
                  </a:lnTo>
                  <a:cubicBezTo>
                    <a:pt x="2561835" y="30587"/>
                    <a:pt x="3260514" y="754091"/>
                    <a:pt x="3245221" y="1630257"/>
                  </a:cubicBezTo>
                  <a:lnTo>
                    <a:pt x="3189810" y="4804774"/>
                  </a:lnTo>
                  <a:cubicBezTo>
                    <a:pt x="3174516" y="5680940"/>
                    <a:pt x="2451012" y="6379620"/>
                    <a:pt x="1574846" y="6364326"/>
                  </a:cubicBezTo>
                  <a:close/>
                </a:path>
              </a:pathLst>
            </a:custGeom>
            <a:blipFill>
              <a:blip r:embed="rId11"/>
              <a:stretch>
                <a:fillRect l="-33443" t="-7302" r="-25231" b="-10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379465" y="1496180"/>
            <a:ext cx="3009711" cy="6019422"/>
            <a:chOff x="0" y="0"/>
            <a:chExt cx="3175000" cy="6350000"/>
          </a:xfrm>
        </p:grpSpPr>
        <p:sp>
          <p:nvSpPr>
            <p:cNvPr id="11" name="Freeform 11"/>
            <p:cNvSpPr/>
            <p:nvPr/>
          </p:nvSpPr>
          <p:spPr>
            <a:xfrm rot="-12000">
              <a:off x="-8591" y="-3040"/>
              <a:ext cx="3192181" cy="6356079"/>
            </a:xfrm>
            <a:custGeom>
              <a:avLst/>
              <a:gdLst/>
              <a:ahLst/>
              <a:cxnLst/>
              <a:rect l="l" t="t" r="r" b="b"/>
              <a:pathLst>
                <a:path w="3192181" h="6356079">
                  <a:moveTo>
                    <a:pt x="1585008" y="6353021"/>
                  </a:moveTo>
                  <a:lnTo>
                    <a:pt x="1585008" y="6353021"/>
                  </a:lnTo>
                  <a:cubicBezTo>
                    <a:pt x="708714" y="6349962"/>
                    <a:pt x="0" y="5636284"/>
                    <a:pt x="3059" y="4759989"/>
                  </a:cubicBezTo>
                  <a:lnTo>
                    <a:pt x="14142" y="1585008"/>
                  </a:lnTo>
                  <a:cubicBezTo>
                    <a:pt x="17201" y="708714"/>
                    <a:pt x="730879" y="0"/>
                    <a:pt x="1607174" y="3059"/>
                  </a:cubicBezTo>
                  <a:lnTo>
                    <a:pt x="1607174" y="3059"/>
                  </a:lnTo>
                  <a:cubicBezTo>
                    <a:pt x="2483468" y="6118"/>
                    <a:pt x="3192182" y="719796"/>
                    <a:pt x="3189123" y="1596091"/>
                  </a:cubicBezTo>
                  <a:lnTo>
                    <a:pt x="3178040" y="4771072"/>
                  </a:lnTo>
                  <a:cubicBezTo>
                    <a:pt x="3174981" y="5647366"/>
                    <a:pt x="2461303" y="6356080"/>
                    <a:pt x="1585008" y="6353021"/>
                  </a:cubicBezTo>
                  <a:close/>
                </a:path>
              </a:pathLst>
            </a:custGeom>
            <a:blipFill>
              <a:blip r:embed="rId12"/>
              <a:stretch>
                <a:fillRect l="-30827" t="-5468" r="-28034" b="-2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277914" y="7794217"/>
            <a:ext cx="3214614" cy="55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Nathan Phan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52449" y="7794217"/>
            <a:ext cx="3583027" cy="55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Victor Gonzalez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97453" y="8368551"/>
            <a:ext cx="3009711" cy="4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Data Systems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95397" y="7796355"/>
            <a:ext cx="3213823" cy="55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Terry Jenkins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79465" y="8366412"/>
            <a:ext cx="3009711" cy="4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Team Lead / Sensors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66024" y="8368551"/>
            <a:ext cx="3009711" cy="4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Communications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5484" y="9362993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8780" y="4159080"/>
            <a:ext cx="5114268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Our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8780" y="4784064"/>
            <a:ext cx="5114268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Team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931230" y="1501723"/>
            <a:ext cx="3009711" cy="6019422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 rot="-36000">
              <a:off x="-25713" y="-9002"/>
              <a:ext cx="3226427" cy="6368005"/>
            </a:xfrm>
            <a:custGeom>
              <a:avLst/>
              <a:gdLst/>
              <a:ahLst/>
              <a:cxnLst/>
              <a:rect l="l" t="t" r="r" b="b"/>
              <a:pathLst>
                <a:path w="3226427" h="6368005">
                  <a:moveTo>
                    <a:pt x="1579965" y="6358828"/>
                  </a:moveTo>
                  <a:lnTo>
                    <a:pt x="1579965" y="6358828"/>
                  </a:lnTo>
                  <a:cubicBezTo>
                    <a:pt x="703713" y="6349651"/>
                    <a:pt x="0" y="5631043"/>
                    <a:pt x="9176" y="4754791"/>
                  </a:cubicBezTo>
                  <a:lnTo>
                    <a:pt x="42424" y="1579965"/>
                  </a:lnTo>
                  <a:cubicBezTo>
                    <a:pt x="51600" y="703713"/>
                    <a:pt x="770209" y="0"/>
                    <a:pt x="1646461" y="9176"/>
                  </a:cubicBezTo>
                  <a:lnTo>
                    <a:pt x="1646461" y="9176"/>
                  </a:lnTo>
                  <a:cubicBezTo>
                    <a:pt x="2522713" y="18353"/>
                    <a:pt x="3226426" y="736961"/>
                    <a:pt x="3217250" y="1613213"/>
                  </a:cubicBezTo>
                  <a:lnTo>
                    <a:pt x="3184002" y="4788039"/>
                  </a:lnTo>
                  <a:cubicBezTo>
                    <a:pt x="3174826" y="5664291"/>
                    <a:pt x="2456217" y="6368004"/>
                    <a:pt x="1579965" y="6358828"/>
                  </a:cubicBezTo>
                  <a:close/>
                </a:path>
              </a:pathLst>
            </a:custGeom>
            <a:blipFill>
              <a:blip r:embed="rId10"/>
              <a:stretch>
                <a:fillRect l="-43849" t="-2463" r="-40938" b="-219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821814" y="1492775"/>
            <a:ext cx="3009711" cy="6019422"/>
            <a:chOff x="0" y="0"/>
            <a:chExt cx="3175000" cy="6350000"/>
          </a:xfrm>
        </p:grpSpPr>
        <p:sp>
          <p:nvSpPr>
            <p:cNvPr id="9" name="Freeform 9"/>
            <p:cNvSpPr/>
            <p:nvPr/>
          </p:nvSpPr>
          <p:spPr>
            <a:xfrm rot="-29999">
              <a:off x="-21440" y="-7526"/>
              <a:ext cx="3217880" cy="6365052"/>
            </a:xfrm>
            <a:custGeom>
              <a:avLst/>
              <a:gdLst/>
              <a:ahLst/>
              <a:cxnLst/>
              <a:rect l="l" t="t" r="r" b="b"/>
              <a:pathLst>
                <a:path w="3217880" h="6365052">
                  <a:moveTo>
                    <a:pt x="1581233" y="6357405"/>
                  </a:moveTo>
                  <a:lnTo>
                    <a:pt x="1581233" y="6357405"/>
                  </a:lnTo>
                  <a:cubicBezTo>
                    <a:pt x="704967" y="6349758"/>
                    <a:pt x="0" y="5632379"/>
                    <a:pt x="7647" y="4756112"/>
                  </a:cubicBezTo>
                  <a:lnTo>
                    <a:pt x="35354" y="1581233"/>
                  </a:lnTo>
                  <a:cubicBezTo>
                    <a:pt x="43001" y="704966"/>
                    <a:pt x="760380" y="0"/>
                    <a:pt x="1636647" y="7647"/>
                  </a:cubicBezTo>
                  <a:lnTo>
                    <a:pt x="1636647" y="7647"/>
                  </a:lnTo>
                  <a:cubicBezTo>
                    <a:pt x="2512913" y="15294"/>
                    <a:pt x="3217880" y="732673"/>
                    <a:pt x="3210233" y="1608940"/>
                  </a:cubicBezTo>
                  <a:lnTo>
                    <a:pt x="3182526" y="4783819"/>
                  </a:lnTo>
                  <a:cubicBezTo>
                    <a:pt x="3174879" y="5660086"/>
                    <a:pt x="2457500" y="6365052"/>
                    <a:pt x="1581233" y="6357405"/>
                  </a:cubicBezTo>
                  <a:close/>
                </a:path>
              </a:pathLst>
            </a:custGeom>
            <a:blipFill>
              <a:blip r:embed="rId11"/>
              <a:stretch>
                <a:fillRect l="-21511" t="-750" r="-270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195219" y="1490637"/>
            <a:ext cx="3009711" cy="6019422"/>
            <a:chOff x="0" y="0"/>
            <a:chExt cx="317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30725" r="-30446" b="-98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093667" y="7799760"/>
            <a:ext cx="3214614" cy="55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Clayton Lott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86215" y="7799760"/>
            <a:ext cx="4104331" cy="55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DeArirreis Vance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22508" y="8374094"/>
            <a:ext cx="3009711" cy="4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Faculty Advisor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68480" y="7799760"/>
            <a:ext cx="3516379" cy="55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Vuk Marojevic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95219" y="8374094"/>
            <a:ext cx="3009711" cy="4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Power Systems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33525" y="8374094"/>
            <a:ext cx="3009711" cy="42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Software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5484" y="9362993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3141" y="4153537"/>
            <a:ext cx="5114268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Our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3141" y="4778521"/>
            <a:ext cx="5114268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Team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499179" y="3531124"/>
            <a:ext cx="2515353" cy="2515353"/>
          </a:xfrm>
          <a:custGeom>
            <a:avLst/>
            <a:gdLst/>
            <a:ahLst/>
            <a:cxnLst/>
            <a:rect l="l" t="t" r="r" b="b"/>
            <a:pathLst>
              <a:path w="2515353" h="2515353">
                <a:moveTo>
                  <a:pt x="0" y="0"/>
                </a:moveTo>
                <a:lnTo>
                  <a:pt x="2515352" y="0"/>
                </a:lnTo>
                <a:lnTo>
                  <a:pt x="2515352" y="2515353"/>
                </a:lnTo>
                <a:lnTo>
                  <a:pt x="0" y="2515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54828" y="3485953"/>
            <a:ext cx="2560524" cy="2560524"/>
          </a:xfrm>
          <a:custGeom>
            <a:avLst/>
            <a:gdLst/>
            <a:ahLst/>
            <a:cxnLst/>
            <a:rect l="l" t="t" r="r" b="b"/>
            <a:pathLst>
              <a:path w="2560524" h="2560524">
                <a:moveTo>
                  <a:pt x="0" y="0"/>
                </a:moveTo>
                <a:lnTo>
                  <a:pt x="2560524" y="0"/>
                </a:lnTo>
                <a:lnTo>
                  <a:pt x="2560524" y="2560524"/>
                </a:lnTo>
                <a:lnTo>
                  <a:pt x="0" y="2560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792314" y="3101751"/>
            <a:ext cx="2703372" cy="2944725"/>
          </a:xfrm>
          <a:custGeom>
            <a:avLst/>
            <a:gdLst/>
            <a:ahLst/>
            <a:cxnLst/>
            <a:rect l="l" t="t" r="r" b="b"/>
            <a:pathLst>
              <a:path w="2703372" h="2944725">
                <a:moveTo>
                  <a:pt x="0" y="0"/>
                </a:moveTo>
                <a:lnTo>
                  <a:pt x="2703372" y="0"/>
                </a:lnTo>
                <a:lnTo>
                  <a:pt x="2703372" y="2944726"/>
                </a:lnTo>
                <a:lnTo>
                  <a:pt x="0" y="2944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58" b="-44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637610" y="6179827"/>
            <a:ext cx="5012780" cy="523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211CA"/>
                </a:solidFill>
                <a:latin typeface="Montserrat Classic Bold"/>
              </a:rPr>
              <a:t>Problem 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32231" y="6179827"/>
            <a:ext cx="483101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211CA"/>
                </a:solidFill>
                <a:latin typeface="Montserrat Classic Bold"/>
              </a:rPr>
              <a:t>Problem 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81075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11080" y="1205840"/>
            <a:ext cx="564822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The 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5489" y="6872968"/>
            <a:ext cx="5135991" cy="190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Owners can lead busy lives that can leave limited time for continuous monitoring of their dogs' health.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179827"/>
            <a:ext cx="50127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211CA"/>
                </a:solidFill>
                <a:latin typeface="Montserrat Classic Bold"/>
              </a:rPr>
              <a:t>Problem 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37610" y="6875145"/>
            <a:ext cx="5012780" cy="238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Veterinary visits can be time-consuming, costly, and may not offer timely insights into a pet's health.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50465" y="6872968"/>
            <a:ext cx="5012780" cy="285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Current pet health monitoring products on the market are complex and expensive, which limits accessibility for some owners.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3691" y="1999386"/>
            <a:ext cx="7362368" cy="3449019"/>
            <a:chOff x="0" y="0"/>
            <a:chExt cx="173502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5024" cy="812800"/>
            </a:xfrm>
            <a:custGeom>
              <a:avLst/>
              <a:gdLst/>
              <a:ahLst/>
              <a:cxnLst/>
              <a:rect l="l" t="t" r="r" b="b"/>
              <a:pathLst>
                <a:path w="1735024" h="812800">
                  <a:moveTo>
                    <a:pt x="53629" y="0"/>
                  </a:moveTo>
                  <a:lnTo>
                    <a:pt x="1681395" y="0"/>
                  </a:lnTo>
                  <a:cubicBezTo>
                    <a:pt x="1695618" y="0"/>
                    <a:pt x="1709259" y="5650"/>
                    <a:pt x="1719317" y="15708"/>
                  </a:cubicBezTo>
                  <a:cubicBezTo>
                    <a:pt x="1729374" y="25765"/>
                    <a:pt x="1735024" y="39406"/>
                    <a:pt x="1735024" y="53629"/>
                  </a:cubicBezTo>
                  <a:lnTo>
                    <a:pt x="1735024" y="759171"/>
                  </a:lnTo>
                  <a:cubicBezTo>
                    <a:pt x="1735024" y="788789"/>
                    <a:pt x="1711014" y="812800"/>
                    <a:pt x="1681395" y="812800"/>
                  </a:cubicBezTo>
                  <a:lnTo>
                    <a:pt x="53629" y="812800"/>
                  </a:lnTo>
                  <a:cubicBezTo>
                    <a:pt x="39406" y="812800"/>
                    <a:pt x="25765" y="807150"/>
                    <a:pt x="15708" y="797092"/>
                  </a:cubicBezTo>
                  <a:cubicBezTo>
                    <a:pt x="5650" y="787035"/>
                    <a:pt x="0" y="773394"/>
                    <a:pt x="0" y="759171"/>
                  </a:cubicBezTo>
                  <a:lnTo>
                    <a:pt x="0" y="53629"/>
                  </a:lnTo>
                  <a:cubicBezTo>
                    <a:pt x="0" y="39406"/>
                    <a:pt x="5650" y="25765"/>
                    <a:pt x="15708" y="15708"/>
                  </a:cubicBezTo>
                  <a:cubicBezTo>
                    <a:pt x="25765" y="5650"/>
                    <a:pt x="39406" y="0"/>
                    <a:pt x="53629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35024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656645" y="5809281"/>
            <a:ext cx="3337316" cy="3449019"/>
            <a:chOff x="0" y="0"/>
            <a:chExt cx="6362700" cy="6575666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3"/>
              <a:stretch>
                <a:fillRect t="-42040" b="-672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13691" y="5809281"/>
            <a:ext cx="2899812" cy="3449019"/>
            <a:chOff x="0" y="0"/>
            <a:chExt cx="763737" cy="9083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3737" cy="908384"/>
            </a:xfrm>
            <a:custGeom>
              <a:avLst/>
              <a:gdLst/>
              <a:ahLst/>
              <a:cxnLst/>
              <a:rect l="l" t="t" r="r" b="b"/>
              <a:pathLst>
                <a:path w="763737" h="908384">
                  <a:moveTo>
                    <a:pt x="136160" y="0"/>
                  </a:moveTo>
                  <a:lnTo>
                    <a:pt x="627577" y="0"/>
                  </a:lnTo>
                  <a:cubicBezTo>
                    <a:pt x="663689" y="0"/>
                    <a:pt x="698321" y="14345"/>
                    <a:pt x="723856" y="39880"/>
                  </a:cubicBezTo>
                  <a:cubicBezTo>
                    <a:pt x="749391" y="65415"/>
                    <a:pt x="763737" y="100048"/>
                    <a:pt x="763737" y="136160"/>
                  </a:cubicBezTo>
                  <a:lnTo>
                    <a:pt x="763737" y="772224"/>
                  </a:lnTo>
                  <a:cubicBezTo>
                    <a:pt x="763737" y="847423"/>
                    <a:pt x="702776" y="908384"/>
                    <a:pt x="627577" y="908384"/>
                  </a:cubicBezTo>
                  <a:lnTo>
                    <a:pt x="136160" y="908384"/>
                  </a:lnTo>
                  <a:cubicBezTo>
                    <a:pt x="100048" y="908384"/>
                    <a:pt x="65415" y="894038"/>
                    <a:pt x="39880" y="868503"/>
                  </a:cubicBezTo>
                  <a:cubicBezTo>
                    <a:pt x="14345" y="842969"/>
                    <a:pt x="0" y="808336"/>
                    <a:pt x="0" y="772224"/>
                  </a:cubicBezTo>
                  <a:lnTo>
                    <a:pt x="0" y="136160"/>
                  </a:lnTo>
                  <a:cubicBezTo>
                    <a:pt x="0" y="100048"/>
                    <a:pt x="14345" y="65415"/>
                    <a:pt x="39880" y="39880"/>
                  </a:cubicBezTo>
                  <a:cubicBezTo>
                    <a:pt x="65415" y="14345"/>
                    <a:pt x="100048" y="0"/>
                    <a:pt x="136160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763737" cy="965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008829" y="2773806"/>
            <a:ext cx="4824395" cy="3705135"/>
          </a:xfrm>
          <a:custGeom>
            <a:avLst/>
            <a:gdLst/>
            <a:ahLst/>
            <a:cxnLst/>
            <a:rect l="l" t="t" r="r" b="b"/>
            <a:pathLst>
              <a:path w="4824395" h="3705135">
                <a:moveTo>
                  <a:pt x="0" y="0"/>
                </a:moveTo>
                <a:lnTo>
                  <a:pt x="4824395" y="0"/>
                </a:lnTo>
                <a:lnTo>
                  <a:pt x="4824395" y="3705135"/>
                </a:lnTo>
                <a:lnTo>
                  <a:pt x="0" y="3705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37103" y="5809281"/>
            <a:ext cx="5283053" cy="3449019"/>
            <a:chOff x="0" y="0"/>
            <a:chExt cx="1245011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45011" cy="812800"/>
            </a:xfrm>
            <a:custGeom>
              <a:avLst/>
              <a:gdLst/>
              <a:ahLst/>
              <a:cxnLst/>
              <a:rect l="l" t="t" r="r" b="b"/>
              <a:pathLst>
                <a:path w="1245011" h="812800">
                  <a:moveTo>
                    <a:pt x="74737" y="0"/>
                  </a:moveTo>
                  <a:lnTo>
                    <a:pt x="1170274" y="0"/>
                  </a:lnTo>
                  <a:cubicBezTo>
                    <a:pt x="1211550" y="0"/>
                    <a:pt x="1245011" y="33461"/>
                    <a:pt x="1245011" y="74737"/>
                  </a:cubicBezTo>
                  <a:lnTo>
                    <a:pt x="1245011" y="738063"/>
                  </a:lnTo>
                  <a:cubicBezTo>
                    <a:pt x="1245011" y="779339"/>
                    <a:pt x="1211550" y="812800"/>
                    <a:pt x="1170274" y="812800"/>
                  </a:cubicBezTo>
                  <a:lnTo>
                    <a:pt x="74737" y="812800"/>
                  </a:lnTo>
                  <a:cubicBezTo>
                    <a:pt x="33461" y="812800"/>
                    <a:pt x="0" y="779339"/>
                    <a:pt x="0" y="738063"/>
                  </a:cubicBezTo>
                  <a:lnTo>
                    <a:pt x="0" y="74737"/>
                  </a:lnTo>
                  <a:cubicBezTo>
                    <a:pt x="0" y="33461"/>
                    <a:pt x="33461" y="0"/>
                    <a:pt x="74737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245011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051742" y="1999386"/>
            <a:ext cx="2899812" cy="3449019"/>
            <a:chOff x="0" y="0"/>
            <a:chExt cx="763737" cy="9083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3737" cy="908384"/>
            </a:xfrm>
            <a:custGeom>
              <a:avLst/>
              <a:gdLst/>
              <a:ahLst/>
              <a:cxnLst/>
              <a:rect l="l" t="t" r="r" b="b"/>
              <a:pathLst>
                <a:path w="763737" h="908384">
                  <a:moveTo>
                    <a:pt x="136160" y="0"/>
                  </a:moveTo>
                  <a:lnTo>
                    <a:pt x="627577" y="0"/>
                  </a:lnTo>
                  <a:cubicBezTo>
                    <a:pt x="663689" y="0"/>
                    <a:pt x="698321" y="14345"/>
                    <a:pt x="723856" y="39880"/>
                  </a:cubicBezTo>
                  <a:cubicBezTo>
                    <a:pt x="749391" y="65415"/>
                    <a:pt x="763737" y="100048"/>
                    <a:pt x="763737" y="136160"/>
                  </a:cubicBezTo>
                  <a:lnTo>
                    <a:pt x="763737" y="772224"/>
                  </a:lnTo>
                  <a:cubicBezTo>
                    <a:pt x="763737" y="847423"/>
                    <a:pt x="702776" y="908384"/>
                    <a:pt x="627577" y="908384"/>
                  </a:cubicBezTo>
                  <a:lnTo>
                    <a:pt x="136160" y="908384"/>
                  </a:lnTo>
                  <a:cubicBezTo>
                    <a:pt x="100048" y="908384"/>
                    <a:pt x="65415" y="894038"/>
                    <a:pt x="39880" y="868503"/>
                  </a:cubicBezTo>
                  <a:cubicBezTo>
                    <a:pt x="14345" y="842969"/>
                    <a:pt x="0" y="808336"/>
                    <a:pt x="0" y="772224"/>
                  </a:cubicBezTo>
                  <a:lnTo>
                    <a:pt x="0" y="136160"/>
                  </a:lnTo>
                  <a:cubicBezTo>
                    <a:pt x="0" y="100048"/>
                    <a:pt x="14345" y="65415"/>
                    <a:pt x="39880" y="39880"/>
                  </a:cubicBezTo>
                  <a:cubicBezTo>
                    <a:pt x="65415" y="14345"/>
                    <a:pt x="100048" y="0"/>
                    <a:pt x="136160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63737" cy="965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314667" y="2566590"/>
            <a:ext cx="2373962" cy="2314613"/>
          </a:xfrm>
          <a:custGeom>
            <a:avLst/>
            <a:gdLst/>
            <a:ahLst/>
            <a:cxnLst/>
            <a:rect l="l" t="t" r="r" b="b"/>
            <a:pathLst>
              <a:path w="2373962" h="2314613">
                <a:moveTo>
                  <a:pt x="0" y="0"/>
                </a:moveTo>
                <a:lnTo>
                  <a:pt x="2373962" y="0"/>
                </a:lnTo>
                <a:lnTo>
                  <a:pt x="2373962" y="2314612"/>
                </a:lnTo>
                <a:lnTo>
                  <a:pt x="0" y="2314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28700" y="981075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11080" y="1205840"/>
            <a:ext cx="564822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Our Solution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37103" y="6803540"/>
            <a:ext cx="528305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Less Expensive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than Competitors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3691" y="2993646"/>
            <a:ext cx="736236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Continuous &amp; Convenient Monitoring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3691" y="6451115"/>
            <a:ext cx="2899812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Designed for Pet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Comfort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55611" y="3218114"/>
            <a:ext cx="7842946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C1C1C"/>
                </a:solidFill>
                <a:latin typeface="Montserrat Classic Bold"/>
              </a:rPr>
              <a:t>DogLeggs [1]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C1C1C"/>
                </a:solidFill>
                <a:latin typeface="Montserrat Classic"/>
              </a:rPr>
              <a:t>Specialized use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C1C1C"/>
                </a:solidFill>
                <a:latin typeface="Montserrat Classic"/>
              </a:rPr>
              <a:t>Limited connectivity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1C1C1C"/>
              </a:solidFill>
              <a:latin typeface="Montserrat Classic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1C1C1C"/>
                </a:solidFill>
                <a:latin typeface="Montserrat Classic Bold"/>
              </a:rPr>
              <a:t>PetPace [2]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C1C1C"/>
                </a:solidFill>
                <a:latin typeface="Montserrat Classic"/>
              </a:rPr>
              <a:t>Expensive initial cost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C1C1C"/>
                </a:solidFill>
                <a:latin typeface="Montserrat Classic"/>
              </a:rPr>
              <a:t>Added subscription fees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1C1C1C"/>
              </a:solidFill>
              <a:latin typeface="Montserrat Classic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1C1C1C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55611" y="1788860"/>
            <a:ext cx="1043897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Competition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484" y="9362993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683596" y="2106891"/>
            <a:ext cx="3575704" cy="7151409"/>
            <a:chOff x="0" y="0"/>
            <a:chExt cx="317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11"/>
              <a:stretch>
                <a:fillRect l="-50000" r="-50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484490" y="1855535"/>
            <a:ext cx="4695845" cy="469584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3879" r="-38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00955" y="2413635"/>
            <a:ext cx="2758345" cy="245871"/>
            <a:chOff x="0" y="0"/>
            <a:chExt cx="726478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478" cy="64756"/>
            </a:xfrm>
            <a:custGeom>
              <a:avLst/>
              <a:gdLst/>
              <a:ahLst/>
              <a:cxnLst/>
              <a:rect l="l" t="t" r="r" b="b"/>
              <a:pathLst>
                <a:path w="726478" h="64756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74847"/>
            <a:ext cx="1856645" cy="68071"/>
            <a:chOff x="0" y="0"/>
            <a:chExt cx="488993" cy="17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993" cy="17928"/>
            </a:xfrm>
            <a:custGeom>
              <a:avLst/>
              <a:gdLst/>
              <a:ahLst/>
              <a:cxnLst/>
              <a:rect l="l" t="t" r="r" b="b"/>
              <a:pathLst>
                <a:path w="488993" h="17928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27390" y="2491715"/>
            <a:ext cx="12636121" cy="7378373"/>
          </a:xfrm>
          <a:custGeom>
            <a:avLst/>
            <a:gdLst/>
            <a:ahLst/>
            <a:cxnLst/>
            <a:rect l="l" t="t" r="r" b="b"/>
            <a:pathLst>
              <a:path w="12636121" h="7378373">
                <a:moveTo>
                  <a:pt x="0" y="0"/>
                </a:moveTo>
                <a:lnTo>
                  <a:pt x="12636122" y="0"/>
                </a:lnTo>
                <a:lnTo>
                  <a:pt x="12636122" y="7378373"/>
                </a:lnTo>
                <a:lnTo>
                  <a:pt x="0" y="7378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981075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73400" y="1205840"/>
            <a:ext cx="738590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Design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4005" y="1384968"/>
            <a:ext cx="3327568" cy="5241666"/>
            <a:chOff x="0" y="0"/>
            <a:chExt cx="876397" cy="13805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6397" cy="1380521"/>
            </a:xfrm>
            <a:custGeom>
              <a:avLst/>
              <a:gdLst/>
              <a:ahLst/>
              <a:cxnLst/>
              <a:rect l="l" t="t" r="r" b="b"/>
              <a:pathLst>
                <a:path w="876397" h="1380521">
                  <a:moveTo>
                    <a:pt x="81431" y="0"/>
                  </a:moveTo>
                  <a:lnTo>
                    <a:pt x="794966" y="0"/>
                  </a:lnTo>
                  <a:cubicBezTo>
                    <a:pt x="839939" y="0"/>
                    <a:pt x="876397" y="36458"/>
                    <a:pt x="876397" y="81431"/>
                  </a:cubicBezTo>
                  <a:lnTo>
                    <a:pt x="876397" y="1299090"/>
                  </a:lnTo>
                  <a:cubicBezTo>
                    <a:pt x="876397" y="1344063"/>
                    <a:pt x="839939" y="1380521"/>
                    <a:pt x="794966" y="1380521"/>
                  </a:cubicBezTo>
                  <a:lnTo>
                    <a:pt x="81431" y="1380521"/>
                  </a:lnTo>
                  <a:cubicBezTo>
                    <a:pt x="36458" y="1380521"/>
                    <a:pt x="0" y="1344063"/>
                    <a:pt x="0" y="1299090"/>
                  </a:cubicBezTo>
                  <a:lnTo>
                    <a:pt x="0" y="81431"/>
                  </a:lnTo>
                  <a:cubicBezTo>
                    <a:pt x="0" y="36458"/>
                    <a:pt x="36458" y="0"/>
                    <a:pt x="81431" y="0"/>
                  </a:cubicBez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76397" cy="1437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342378" y="1384968"/>
            <a:ext cx="3426922" cy="5241666"/>
            <a:chOff x="0" y="0"/>
            <a:chExt cx="902564" cy="13805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2564" cy="1380521"/>
            </a:xfrm>
            <a:custGeom>
              <a:avLst/>
              <a:gdLst/>
              <a:ahLst/>
              <a:cxnLst/>
              <a:rect l="l" t="t" r="r" b="b"/>
              <a:pathLst>
                <a:path w="902564" h="1380521">
                  <a:moveTo>
                    <a:pt x="79070" y="0"/>
                  </a:moveTo>
                  <a:lnTo>
                    <a:pt x="823494" y="0"/>
                  </a:lnTo>
                  <a:cubicBezTo>
                    <a:pt x="844464" y="0"/>
                    <a:pt x="864576" y="8331"/>
                    <a:pt x="879405" y="23159"/>
                  </a:cubicBezTo>
                  <a:cubicBezTo>
                    <a:pt x="894233" y="37988"/>
                    <a:pt x="902564" y="58099"/>
                    <a:pt x="902564" y="79070"/>
                  </a:cubicBezTo>
                  <a:lnTo>
                    <a:pt x="902564" y="1301451"/>
                  </a:lnTo>
                  <a:cubicBezTo>
                    <a:pt x="902564" y="1345120"/>
                    <a:pt x="867163" y="1380521"/>
                    <a:pt x="823494" y="1380521"/>
                  </a:cubicBezTo>
                  <a:lnTo>
                    <a:pt x="79070" y="1380521"/>
                  </a:lnTo>
                  <a:cubicBezTo>
                    <a:pt x="58099" y="1380521"/>
                    <a:pt x="37988" y="1372190"/>
                    <a:pt x="23159" y="1357362"/>
                  </a:cubicBezTo>
                  <a:cubicBezTo>
                    <a:pt x="8331" y="1342533"/>
                    <a:pt x="0" y="1322422"/>
                    <a:pt x="0" y="1301451"/>
                  </a:cubicBezTo>
                  <a:lnTo>
                    <a:pt x="0" y="79070"/>
                  </a:lnTo>
                  <a:cubicBezTo>
                    <a:pt x="0" y="58099"/>
                    <a:pt x="8331" y="37988"/>
                    <a:pt x="23159" y="23159"/>
                  </a:cubicBezTo>
                  <a:cubicBezTo>
                    <a:pt x="37988" y="8331"/>
                    <a:pt x="58099" y="0"/>
                    <a:pt x="79070" y="0"/>
                  </a:cubicBez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02564" cy="1437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342378" y="1349532"/>
            <a:ext cx="2054344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725228" y="3083611"/>
            <a:ext cx="2661221" cy="3447491"/>
          </a:xfrm>
          <a:custGeom>
            <a:avLst/>
            <a:gdLst/>
            <a:ahLst/>
            <a:cxnLst/>
            <a:rect l="l" t="t" r="r" b="b"/>
            <a:pathLst>
              <a:path w="2661221" h="3447491">
                <a:moveTo>
                  <a:pt x="0" y="0"/>
                </a:moveTo>
                <a:lnTo>
                  <a:pt x="2661221" y="0"/>
                </a:lnTo>
                <a:lnTo>
                  <a:pt x="2661221" y="3447491"/>
                </a:lnTo>
                <a:lnTo>
                  <a:pt x="0" y="34474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419875" y="3152932"/>
            <a:ext cx="2175828" cy="3277107"/>
          </a:xfrm>
          <a:custGeom>
            <a:avLst/>
            <a:gdLst/>
            <a:ahLst/>
            <a:cxnLst/>
            <a:rect l="l" t="t" r="r" b="b"/>
            <a:pathLst>
              <a:path w="2175828" h="3277107">
                <a:moveTo>
                  <a:pt x="0" y="0"/>
                </a:moveTo>
                <a:lnTo>
                  <a:pt x="2175828" y="0"/>
                </a:lnTo>
                <a:lnTo>
                  <a:pt x="2175828" y="3277107"/>
                </a:lnTo>
                <a:lnTo>
                  <a:pt x="0" y="32771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844005" y="1349532"/>
            <a:ext cx="2054344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0882" y="6800235"/>
            <a:ext cx="670034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1C1C1C"/>
                </a:solidFill>
                <a:latin typeface="Poppins Heavy"/>
              </a:rPr>
              <a:t>Subsystems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5484" y="9362993"/>
            <a:ext cx="448890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923483" y="1384968"/>
            <a:ext cx="3029878" cy="5241666"/>
            <a:chOff x="0" y="0"/>
            <a:chExt cx="4039837" cy="698888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039837" cy="6988888"/>
              <a:chOff x="0" y="0"/>
              <a:chExt cx="797992" cy="138052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97992" cy="1380521"/>
              </a:xfrm>
              <a:custGeom>
                <a:avLst/>
                <a:gdLst/>
                <a:ahLst/>
                <a:cxnLst/>
                <a:rect l="l" t="t" r="r" b="b"/>
                <a:pathLst>
                  <a:path w="797992" h="1380521">
                    <a:moveTo>
                      <a:pt x="89432" y="0"/>
                    </a:moveTo>
                    <a:lnTo>
                      <a:pt x="708561" y="0"/>
                    </a:lnTo>
                    <a:cubicBezTo>
                      <a:pt x="757952" y="0"/>
                      <a:pt x="797992" y="40040"/>
                      <a:pt x="797992" y="89432"/>
                    </a:cubicBezTo>
                    <a:lnTo>
                      <a:pt x="797992" y="1291089"/>
                    </a:lnTo>
                    <a:cubicBezTo>
                      <a:pt x="797992" y="1314808"/>
                      <a:pt x="788570" y="1337555"/>
                      <a:pt x="771798" y="1354327"/>
                    </a:cubicBezTo>
                    <a:cubicBezTo>
                      <a:pt x="755027" y="1371099"/>
                      <a:pt x="732279" y="1380521"/>
                      <a:pt x="708561" y="1380521"/>
                    </a:cubicBezTo>
                    <a:lnTo>
                      <a:pt x="89432" y="1380521"/>
                    </a:lnTo>
                    <a:cubicBezTo>
                      <a:pt x="65713" y="1380521"/>
                      <a:pt x="42966" y="1371099"/>
                      <a:pt x="26194" y="1354327"/>
                    </a:cubicBezTo>
                    <a:cubicBezTo>
                      <a:pt x="9422" y="1337555"/>
                      <a:pt x="0" y="1314808"/>
                      <a:pt x="0" y="1291089"/>
                    </a:cubicBezTo>
                    <a:lnTo>
                      <a:pt x="0" y="89432"/>
                    </a:lnTo>
                    <a:cubicBezTo>
                      <a:pt x="0" y="65713"/>
                      <a:pt x="9422" y="42966"/>
                      <a:pt x="26194" y="26194"/>
                    </a:cubicBezTo>
                    <a:cubicBezTo>
                      <a:pt x="42966" y="9422"/>
                      <a:pt x="65713" y="0"/>
                      <a:pt x="89432" y="0"/>
                    </a:cubicBezTo>
                    <a:close/>
                  </a:path>
                </a:pathLst>
              </a:custGeom>
              <a:solidFill>
                <a:srgbClr val="F9B31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797992" cy="14376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73095" y="2760712"/>
              <a:ext cx="3604946" cy="3604946"/>
            </a:xfrm>
            <a:custGeom>
              <a:avLst/>
              <a:gdLst/>
              <a:ahLst/>
              <a:cxnLst/>
              <a:rect l="l" t="t" r="r" b="b"/>
              <a:pathLst>
                <a:path w="3604946" h="3604946">
                  <a:moveTo>
                    <a:pt x="0" y="0"/>
                  </a:moveTo>
                  <a:lnTo>
                    <a:pt x="3604946" y="0"/>
                  </a:lnTo>
                  <a:lnTo>
                    <a:pt x="3604946" y="3604946"/>
                  </a:lnTo>
                  <a:lnTo>
                    <a:pt x="0" y="3604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48002"/>
              <a:ext cx="2739125" cy="2309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99"/>
                </a:lnSpc>
              </a:pPr>
              <a:r>
                <a:rPr lang="en-US" sz="9999">
                  <a:solidFill>
                    <a:srgbClr val="FCFCFC"/>
                  </a:solidFill>
                  <a:latin typeface="Poppins Ultra-Bold"/>
                </a:rPr>
                <a:t>03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615101" y="1384968"/>
            <a:ext cx="3864853" cy="5241666"/>
            <a:chOff x="0" y="0"/>
            <a:chExt cx="1017904" cy="13805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7904" cy="1380521"/>
            </a:xfrm>
            <a:custGeom>
              <a:avLst/>
              <a:gdLst/>
              <a:ahLst/>
              <a:cxnLst/>
              <a:rect l="l" t="t" r="r" b="b"/>
              <a:pathLst>
                <a:path w="1017904" h="1380521">
                  <a:moveTo>
                    <a:pt x="70111" y="0"/>
                  </a:moveTo>
                  <a:lnTo>
                    <a:pt x="947793" y="0"/>
                  </a:lnTo>
                  <a:cubicBezTo>
                    <a:pt x="986514" y="0"/>
                    <a:pt x="1017904" y="31390"/>
                    <a:pt x="1017904" y="70111"/>
                  </a:cubicBezTo>
                  <a:lnTo>
                    <a:pt x="1017904" y="1310411"/>
                  </a:lnTo>
                  <a:cubicBezTo>
                    <a:pt x="1017904" y="1329005"/>
                    <a:pt x="1010517" y="1346838"/>
                    <a:pt x="997369" y="1359986"/>
                  </a:cubicBezTo>
                  <a:cubicBezTo>
                    <a:pt x="984221" y="1373134"/>
                    <a:pt x="966388" y="1380521"/>
                    <a:pt x="947793" y="1380521"/>
                  </a:cubicBezTo>
                  <a:lnTo>
                    <a:pt x="70111" y="1380521"/>
                  </a:lnTo>
                  <a:cubicBezTo>
                    <a:pt x="51516" y="1380521"/>
                    <a:pt x="33683" y="1373134"/>
                    <a:pt x="20535" y="1359986"/>
                  </a:cubicBezTo>
                  <a:cubicBezTo>
                    <a:pt x="7387" y="1346838"/>
                    <a:pt x="0" y="1329005"/>
                    <a:pt x="0" y="1310411"/>
                  </a:cubicBezTo>
                  <a:lnTo>
                    <a:pt x="0" y="70111"/>
                  </a:lnTo>
                  <a:cubicBezTo>
                    <a:pt x="0" y="51516"/>
                    <a:pt x="7387" y="33683"/>
                    <a:pt x="20535" y="20535"/>
                  </a:cubicBezTo>
                  <a:cubicBezTo>
                    <a:pt x="33683" y="7387"/>
                    <a:pt x="51516" y="0"/>
                    <a:pt x="70111" y="0"/>
                  </a:cubicBezTo>
                  <a:close/>
                </a:path>
              </a:pathLst>
            </a:custGeom>
            <a:solidFill>
              <a:srgbClr val="F9B31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017904" cy="1437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5887573" y="3163272"/>
            <a:ext cx="3256427" cy="3256427"/>
          </a:xfrm>
          <a:custGeom>
            <a:avLst/>
            <a:gdLst/>
            <a:ahLst/>
            <a:cxnLst/>
            <a:rect l="l" t="t" r="r" b="b"/>
            <a:pathLst>
              <a:path w="3256427" h="3256427">
                <a:moveTo>
                  <a:pt x="0" y="0"/>
                </a:moveTo>
                <a:lnTo>
                  <a:pt x="3256427" y="0"/>
                </a:lnTo>
                <a:lnTo>
                  <a:pt x="3256427" y="3256427"/>
                </a:lnTo>
                <a:lnTo>
                  <a:pt x="0" y="325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5615101" y="1349532"/>
            <a:ext cx="2054344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02</a:t>
            </a:r>
          </a:p>
        </p:txBody>
      </p:sp>
      <p:sp>
        <p:nvSpPr>
          <p:cNvPr id="28" name="Freeform 28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837</Words>
  <Application>Microsoft Office PowerPoint</Application>
  <PresentationFormat>Custom</PresentationFormat>
  <Paragraphs>195</Paragraphs>
  <Slides>20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Open Sans</vt:lpstr>
      <vt:lpstr>Calibri</vt:lpstr>
      <vt:lpstr>Canva Sans 2 Bold</vt:lpstr>
      <vt:lpstr>Poppins Heavy</vt:lpstr>
      <vt:lpstr>Montserrat Classic Bold</vt:lpstr>
      <vt:lpstr>Montserrat Classic</vt:lpstr>
      <vt:lpstr>Poppins Ultra-Bold</vt:lpstr>
      <vt:lpstr>Open Sans Bold</vt:lpstr>
      <vt:lpstr>Montserrat Ultra-Bold</vt:lpstr>
      <vt:lpstr>Montserrat Heavy</vt:lpstr>
      <vt:lpstr>Arial</vt:lpstr>
      <vt:lpstr>Canva Sans 1</vt:lpstr>
      <vt:lpstr>Canva Sans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Design Review</dc:title>
  <dc:creator>DeArirreis Vance</dc:creator>
  <cp:lastModifiedBy>Vance, Dearirreis</cp:lastModifiedBy>
  <cp:revision>1</cp:revision>
  <dcterms:created xsi:type="dcterms:W3CDTF">2006-08-16T00:00:00Z</dcterms:created>
  <dcterms:modified xsi:type="dcterms:W3CDTF">2023-11-22T04:52:04Z</dcterms:modified>
  <dc:identifier>DAFzVLCc6C8</dc:identifier>
</cp:coreProperties>
</file>